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09" r:id="rId3"/>
    <p:sldId id="392" r:id="rId4"/>
    <p:sldId id="393" r:id="rId5"/>
    <p:sldId id="394" r:id="rId6"/>
    <p:sldId id="283" r:id="rId7"/>
    <p:sldId id="341" r:id="rId8"/>
    <p:sldId id="360" r:id="rId9"/>
    <p:sldId id="454" r:id="rId10"/>
    <p:sldId id="455" r:id="rId11"/>
    <p:sldId id="458" r:id="rId12"/>
    <p:sldId id="452" r:id="rId13"/>
    <p:sldId id="421" r:id="rId14"/>
    <p:sldId id="462" r:id="rId15"/>
    <p:sldId id="463" r:id="rId16"/>
    <p:sldId id="464" r:id="rId17"/>
    <p:sldId id="465" r:id="rId18"/>
    <p:sldId id="466" r:id="rId19"/>
    <p:sldId id="467" r:id="rId20"/>
    <p:sldId id="343" r:id="rId21"/>
    <p:sldId id="401" r:id="rId22"/>
    <p:sldId id="359" r:id="rId23"/>
    <p:sldId id="459" r:id="rId24"/>
    <p:sldId id="460" r:id="rId25"/>
    <p:sldId id="346" r:id="rId26"/>
    <p:sldId id="449" r:id="rId27"/>
    <p:sldId id="438" r:id="rId28"/>
    <p:sldId id="445" r:id="rId29"/>
    <p:sldId id="348" r:id="rId30"/>
    <p:sldId id="409" r:id="rId31"/>
    <p:sldId id="461" r:id="rId32"/>
    <p:sldId id="408" r:id="rId33"/>
    <p:sldId id="432" r:id="rId34"/>
    <p:sldId id="430" r:id="rId35"/>
    <p:sldId id="431" r:id="rId36"/>
    <p:sldId id="447" r:id="rId37"/>
    <p:sldId id="365" r:id="rId38"/>
    <p:sldId id="404" r:id="rId39"/>
    <p:sldId id="440" r:id="rId40"/>
    <p:sldId id="415" r:id="rId41"/>
    <p:sldId id="443" r:id="rId42"/>
    <p:sldId id="427" r:id="rId43"/>
    <p:sldId id="428" r:id="rId44"/>
    <p:sldId id="429" r:id="rId45"/>
    <p:sldId id="448" r:id="rId46"/>
    <p:sldId id="366" r:id="rId47"/>
    <p:sldId id="405" r:id="rId48"/>
    <p:sldId id="436" r:id="rId49"/>
    <p:sldId id="349" r:id="rId50"/>
    <p:sldId id="441" r:id="rId51"/>
    <p:sldId id="450" r:id="rId52"/>
    <p:sldId id="451" r:id="rId53"/>
    <p:sldId id="350" r:id="rId54"/>
    <p:sldId id="433" r:id="rId55"/>
    <p:sldId id="434" r:id="rId56"/>
    <p:sldId id="446" r:id="rId57"/>
    <p:sldId id="417" r:id="rId58"/>
    <p:sldId id="418" r:id="rId59"/>
    <p:sldId id="422" r:id="rId60"/>
    <p:sldId id="423" r:id="rId61"/>
    <p:sldId id="351" r:id="rId62"/>
    <p:sldId id="258" r:id="rId6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>
        <p:scale>
          <a:sx n="80" d="100"/>
          <a:sy n="80" d="100"/>
        </p:scale>
        <p:origin x="-1522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20" cy="3402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3755" y="1"/>
            <a:ext cx="4300520" cy="3402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5055990-C5B7-415C-8213-1E872676D999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0520" cy="34026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3755" y="6456325"/>
            <a:ext cx="4300520" cy="34026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574B21E-7CAC-4FE5-AD24-2970C55439E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16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2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D42699D-E29E-46D3-9449-8E1A0D2391A9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3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1542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2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A7E3A78-C37F-457D-BAA7-EF535DA1CF3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31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0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25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6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7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56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6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0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4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27984" y="1412775"/>
            <a:ext cx="4608512" cy="4632631"/>
          </a:xfrm>
        </p:spPr>
        <p:txBody>
          <a:bodyPr/>
          <a:lstStyle/>
          <a:p>
            <a:r>
              <a:rPr lang="hu-HU" sz="2400" dirty="0" smtClean="0"/>
              <a:t>Fejlesztési </a:t>
            </a:r>
            <a:r>
              <a:rPr lang="hu-HU" sz="2400" dirty="0"/>
              <a:t>lehetőségek a Terület – és Településfejlesztési Operatív Program keretében</a:t>
            </a:r>
            <a:endParaRPr lang="en-US" sz="24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4509120"/>
            <a:ext cx="4343400" cy="1512168"/>
          </a:xfrm>
        </p:spPr>
        <p:txBody>
          <a:bodyPr>
            <a:noAutofit/>
          </a:bodyPr>
          <a:lstStyle/>
          <a:p>
            <a:pPr marL="0" indent="0"/>
            <a:r>
              <a:rPr lang="hu-HU" sz="1800" b="1" dirty="0" smtClean="0"/>
              <a:t>Farkas zsuzsanna</a:t>
            </a:r>
          </a:p>
          <a:p>
            <a:pPr marL="0" indent="0"/>
            <a:r>
              <a:rPr lang="hu-HU" sz="1600" i="1" cap="none" dirty="0"/>
              <a:t>s</a:t>
            </a:r>
            <a:r>
              <a:rPr lang="hu-HU" sz="1600" i="1" cap="none" dirty="0" smtClean="0"/>
              <a:t>zakmai tanácsadó</a:t>
            </a:r>
          </a:p>
          <a:p>
            <a:pPr marL="0" indent="0"/>
            <a:r>
              <a:rPr lang="hu-HU" sz="1600" i="1" cap="none" dirty="0" smtClean="0"/>
              <a:t>RFP Stratégiai Tervezési és Értékelési Főosztály</a:t>
            </a:r>
            <a:endParaRPr lang="hu-HU" sz="1600" i="1" cap="none" dirty="0"/>
          </a:p>
          <a:p>
            <a:pPr marL="0" indent="0"/>
            <a:r>
              <a:rPr lang="hu-HU" sz="1800" b="1" dirty="0" smtClean="0"/>
              <a:t>Nemzetgazdasági Minisztérium</a:t>
            </a:r>
            <a:endParaRPr lang="hu-H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Területi Kiválasztási Rendszer (TKR) II.</a:t>
            </a:r>
            <a:b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Integrált Területi Programok (ITP)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4114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sz="3200" dirty="0" smtClean="0">
                <a:latin typeface="Arial" pitchFamily="34" charset="0"/>
                <a:cs typeface="Arial" pitchFamily="34" charset="0"/>
              </a:rPr>
              <a:t>Forrás-felhasználási módok - 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Megyék esetében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/>
            <a:r>
              <a:rPr lang="hu-HU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megye kiemelt fejlesztési célterületének kerete (egy v. több földrajzi terület)</a:t>
            </a:r>
          </a:p>
          <a:p>
            <a:pPr lvl="1" algn="just"/>
            <a:r>
              <a:rPr lang="hu-HU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megye kiemelt fejlesztési céljaira fordított kerete (tematikák)</a:t>
            </a:r>
          </a:p>
          <a:p>
            <a:pPr lvl="1" algn="just"/>
            <a:r>
              <a:rPr lang="hu-HU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Kiemelt kedvezményezetti csoportra vonatkozó keret</a:t>
            </a:r>
          </a:p>
          <a:p>
            <a:pPr lvl="1" algn="just"/>
            <a:r>
              <a:rPr lang="hu-HU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Egyéb, megyei szereplők által felhasználható keret</a:t>
            </a:r>
          </a:p>
          <a:p>
            <a:pPr algn="just"/>
            <a:r>
              <a:rPr lang="hu-HU" sz="3200" dirty="0" smtClean="0">
                <a:latin typeface="Arial" pitchFamily="34" charset="0"/>
                <a:cs typeface="Arial" pitchFamily="34" charset="0"/>
              </a:rPr>
              <a:t>ITP felülvizsgálata esetén, amennyiben a tervezett módosítás érinti a fent megjelölt tartalmakat, abban az esetben az ITP módosításához 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NFK jóváhagyás 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szükséges</a:t>
            </a:r>
          </a:p>
          <a:p>
            <a:pPr algn="just"/>
            <a:r>
              <a:rPr lang="hu-HU" sz="3200" b="1" dirty="0" smtClean="0">
                <a:latin typeface="Arial" pitchFamily="34" charset="0"/>
                <a:cs typeface="Arial" pitchFamily="34" charset="0"/>
              </a:rPr>
              <a:t>1562/2015. (VIII. 12.) Korm. határozat 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keretében került Somogy megye integrált területi programja elfogadásra.</a:t>
            </a:r>
          </a:p>
          <a:p>
            <a:pPr lvl="1" algn="just">
              <a:buNone/>
            </a:pPr>
            <a:endParaRPr lang="hu-H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9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Területi Kiválasztási Rendszer (TKR)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III.</a:t>
            </a:r>
            <a:endParaRPr lang="hu-HU" sz="2200" b="1" cap="all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az ITP-k végrehajtása a </a:t>
            </a:r>
            <a:r>
              <a:rPr lang="hu-HU" sz="1800" b="1" dirty="0" smtClean="0">
                <a:solidFill>
                  <a:prstClr val="black"/>
                </a:solidFill>
                <a:latin typeface="Arial"/>
              </a:rPr>
              <a:t>TKR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 eljárásrend keretében történik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szabályozás: a 2014-2020 programozási időszakban az egyes európai uniós alapokból származó támogatások felhasználásának rendjéről szóló </a:t>
            </a:r>
            <a:r>
              <a:rPr lang="hu-HU" sz="1800" b="1" dirty="0" smtClean="0">
                <a:solidFill>
                  <a:prstClr val="black"/>
                </a:solidFill>
                <a:latin typeface="Arial"/>
              </a:rPr>
              <a:t>272/2014. (XI. 5.) Korm. rendelet</a:t>
            </a:r>
          </a:p>
          <a:p>
            <a:pPr marL="0" lvl="0" indent="0" algn="just">
              <a:spcBef>
                <a:spcPts val="1800"/>
              </a:spcBef>
              <a:buNone/>
            </a:pPr>
            <a:r>
              <a:rPr lang="hu-HU" sz="2000" b="1" u="sng" dirty="0" smtClean="0">
                <a:solidFill>
                  <a:prstClr val="black"/>
                </a:solidFill>
                <a:latin typeface="Arial"/>
              </a:rPr>
              <a:t>Megyék esetében: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az IH felelős a területi szereplő és a szakpolitikai felelős bevonásával a felhívások elkészítéséért, a felhívásokra beérkező támogatási kérelmek befogadásáért és értékeléséért,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az IH döntés-előkészítő bizottságot (DEB) hív össze </a:t>
            </a:r>
            <a:r>
              <a:rPr lang="hu-HU" sz="180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 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 megyei közgyűlés által delegált személy is tagja,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egy projekt kizárólag akkor támogatható, ha </a:t>
            </a:r>
            <a:r>
              <a:rPr lang="hu-HU" sz="1800" b="1" dirty="0" smtClean="0">
                <a:solidFill>
                  <a:prstClr val="black"/>
                </a:solidFill>
                <a:latin typeface="Arial"/>
              </a:rPr>
              <a:t>az IH és a megye által delegált tag is támogatja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 azt,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 támogatási kérelmekről a DEB javaslatát figyelembe véve az IH vezetője dönt.</a:t>
            </a:r>
          </a:p>
          <a:p>
            <a:pPr lvl="0" algn="just">
              <a:buFont typeface="Wingdings" pitchFamily="2" charset="2"/>
              <a:buChar char="Ø"/>
            </a:pPr>
            <a:endParaRPr lang="hu-HU" sz="1800" dirty="0" smtClean="0">
              <a:solidFill>
                <a:prstClr val="black"/>
              </a:solidFill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36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/>
          </a:bodyPr>
          <a:lstStyle/>
          <a:p>
            <a:r>
              <a:rPr lang="hu-HU" sz="2200" dirty="0"/>
              <a:t>	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FELHÍVÁSOK MEGJELENTETÉSE </a:t>
            </a:r>
            <a:endParaRPr lang="hu-H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102945"/>
              </p:ext>
            </p:extLst>
          </p:nvPr>
        </p:nvGraphicFramePr>
        <p:xfrm>
          <a:off x="107504" y="1196752"/>
          <a:ext cx="8928993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832"/>
                <a:gridCol w="5158379"/>
                <a:gridCol w="2363782"/>
              </a:tblGrid>
              <a:tr h="41267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Felhívás kódszáma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Felhívás címe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2015-ben </a:t>
                      </a:r>
                      <a:r>
                        <a:rPr lang="hu-H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Somogy megyében meghirdetésre </a:t>
                      </a:r>
                      <a:r>
                        <a:rPr lang="hu-H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kerülő </a:t>
                      </a:r>
                      <a:r>
                        <a:rPr lang="hu-H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források (Mrd </a:t>
                      </a:r>
                      <a:r>
                        <a:rPr lang="hu-H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Ft)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TOP-1.1.1-15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Ipari parkok, iparterületek fejlesztése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2,275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TOP-1.1.3-15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Helyi gazdaságfejlesztés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1,225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44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TOP-1.2.1-15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Társadalmi és környezeti szempontból fenntartható turizmusfejlesztés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41267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TOP-1.3.1-15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gazdaságfejlesztést és a munkaerő mobilitás ösztönzését szolgáló közlekedésfejlesztés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TOP-1.4.1-15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foglalkoztatás segítése és az életminőség javítása családbarát, munkába állást segítő intézmények, közszolgáltatások fejlesztésével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TOP-2.1.2-15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Zöld város kialakítása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TOP-2.1.3-15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Települési környezetvédelmi infrastruktúra-fejlesztések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TOP-3.1.1-15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Fenntartható települési közlekedésfejlesztés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TOP-3.2.1-15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Önkormányzati épületek energetikai korszerűsítése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TOP-3.2.2-15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Önkormányzatok által vezérelt helyi közcélú energiaellátás megvalósítása megújuló energiaforrások felhasználásával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40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TOP-4.1.1-15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Egészségügyi alapellátás infrastrukturális fejlesztése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2108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TOP-4.2.1-15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szociális alapszolgáltatások infrastruktúrájának bővítése, fejlesztése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1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TOP-4.3.1-15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Leromlott városi területek rehabilitációja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/>
                </a:tc>
              </a:tr>
              <a:tr h="33138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TOP-5.1.1-15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Megyei szintű foglalkoztatási megállapodások, foglalkoztatási-gazdaságfejlesztési együttműködések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1,350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47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 5.1.2-15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Helyi foglalkoztatási együttműködések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1,350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74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TOP-5.2.1-15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társadalmi együttműködés erősítését szolgáló helyi szintű komplex programok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0,455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3782">
                <a:tc>
                  <a:txBody>
                    <a:bodyPr/>
                    <a:lstStyle/>
                    <a:p>
                      <a:pPr algn="ctr" fontAlgn="ctr"/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Összesen: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22,355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2" marR="9452" marT="94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latin typeface="Arial" pitchFamily="34" charset="0"/>
                <a:cs typeface="Arial" pitchFamily="34" charset="0"/>
              </a:rPr>
              <a:t>MEGJELENŐ TOP FELHÍVÁSOK SZAKMAI IRÁNYVONALAI</a:t>
            </a:r>
            <a:br>
              <a:rPr lang="hu-HU" sz="2800" b="1" dirty="0" smtClean="0">
                <a:latin typeface="Arial" pitchFamily="34" charset="0"/>
                <a:cs typeface="Arial" pitchFamily="34" charset="0"/>
              </a:rPr>
            </a:br>
            <a:r>
              <a:rPr lang="hu-H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hu-HU" sz="2800" b="1" dirty="0">
                <a:latin typeface="Arial" pitchFamily="34" charset="0"/>
                <a:cs typeface="Arial" pitchFamily="34" charset="0"/>
              </a:rPr>
            </a:br>
            <a:r>
              <a:rPr lang="hu-HU" sz="2800" b="1" i="1" dirty="0" smtClean="0">
                <a:latin typeface="Arial" pitchFamily="34" charset="0"/>
                <a:cs typeface="Arial" pitchFamily="34" charset="0"/>
              </a:rPr>
              <a:t>1. prioritás</a:t>
            </a:r>
            <a:endParaRPr lang="hu-HU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59632"/>
            <a:ext cx="8229600" cy="4977680"/>
          </a:xfrm>
        </p:spPr>
        <p:txBody>
          <a:bodyPr>
            <a:normAutofit fontScale="92500" lnSpcReduction="20000"/>
          </a:bodyPr>
          <a:lstStyle/>
          <a:p>
            <a:pPr marL="400050" lvl="1" indent="0" algn="just">
              <a:buNone/>
            </a:pPr>
            <a:r>
              <a:rPr lang="hu-HU" sz="23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a vállalkozói környezet és az üzleti infrastruktúra fejlesztése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új, de elsősorban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a meglévő kapacitásokhoz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kapcsolódóan, közvetett kkv-támogatással.</a:t>
            </a:r>
          </a:p>
          <a:p>
            <a:pPr marL="400050" lvl="1" indent="0" algn="just">
              <a:buNone/>
            </a:pPr>
            <a:endParaRPr lang="hu-HU" sz="23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hu-HU" sz="2300" b="1" dirty="0" smtClean="0">
                <a:latin typeface="Arial" pitchFamily="34" charset="0"/>
                <a:cs typeface="Arial" pitchFamily="34" charset="0"/>
              </a:rPr>
              <a:t>Önállóan támogatható tevékenységek: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971550" lvl="1" indent="-571500" algn="just">
              <a:buFont typeface="Wingdings" pitchFamily="2" charset="2"/>
              <a:buChar char="Ø"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eglévő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, címmel rendelkező i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pari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parkok, tudományos és technológiai parkok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fejlesztése,</a:t>
            </a:r>
            <a:endParaRPr lang="hu-HU" sz="2300" dirty="0">
              <a:latin typeface="Arial" pitchFamily="34" charset="0"/>
              <a:cs typeface="Arial" pitchFamily="34" charset="0"/>
            </a:endParaRPr>
          </a:p>
          <a:p>
            <a:pPr marL="971550" lvl="1" indent="-571500" algn="just">
              <a:buFont typeface="Wingdings" pitchFamily="2" charset="2"/>
              <a:buChar char="Ø"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i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parterületek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kialakítása és meglévők fejlesztése, barnamezős, illetve zöldmezős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beruházások.</a:t>
            </a:r>
            <a:endParaRPr lang="hu-HU" sz="23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 </a:t>
            </a:r>
            <a:endParaRPr lang="hu-HU" sz="23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hu-HU" sz="2300" dirty="0" smtClean="0">
                <a:latin typeface="Arial" pitchFamily="34" charset="0"/>
                <a:cs typeface="Arial" pitchFamily="34" charset="0"/>
              </a:rPr>
              <a:t>A főtevékenységeken belül támogatható:</a:t>
            </a:r>
            <a:endParaRPr lang="hu-HU" sz="2300" dirty="0">
              <a:latin typeface="Arial" pitchFamily="34" charset="0"/>
              <a:cs typeface="Arial" pitchFamily="34" charset="0"/>
            </a:endParaRPr>
          </a:p>
          <a:p>
            <a:pPr marL="1371600" lvl="2" indent="-571500" algn="just">
              <a:buFont typeface="Wingdings" pitchFamily="2" charset="2"/>
              <a:buChar char="Ø"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alapinfrastruktúra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kiépítése, átalakítása, felújítása,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bővítése,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1371600" lvl="2" indent="-571500" algn="just">
              <a:buFont typeface="Wingdings" pitchFamily="2" charset="2"/>
              <a:buChar char="Ø"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termelő és szolgáltató tevékenységekhez kapcsolódó új épület építése,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létesítése,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1371600" lvl="2" indent="-571500" algn="just">
              <a:buFont typeface="Wingdings" pitchFamily="2" charset="2"/>
              <a:buChar char="Ø"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az iparterületek elérhetőségét és feltárását segítő vonalas infrastruktúrák, kapcsolódó közlekedési útvonalak fejlesztése.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74146" y="116632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TOP-1.1.1 Ipari parkok, iparterületek fejlesztése</a:t>
            </a:r>
            <a:endParaRPr lang="hu-HU" sz="2200" b="1" kern="1200" cap="all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3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74146" y="116632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>
                <a:solidFill>
                  <a:prstClr val="white"/>
                </a:solidFill>
                <a:latin typeface="Arial"/>
                <a:cs typeface="Arial"/>
              </a:rPr>
              <a:t>TOP-1.1.1 </a:t>
            </a:r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cs typeface="Arial"/>
              </a:rPr>
              <a:t>Ipari 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cs typeface="Arial"/>
              </a:rPr>
              <a:t>parkok, iparterületek fejlesztése</a:t>
            </a:r>
            <a:endParaRPr lang="hu-HU" sz="2200" b="1" kern="1200" cap="all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4146" y="1259632"/>
            <a:ext cx="8229600" cy="4617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2300" b="1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hu-HU" sz="2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11560" y="1412775"/>
            <a:ext cx="809218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hu-HU" sz="2100" b="1" dirty="0">
                <a:latin typeface="Arial" pitchFamily="34" charset="0"/>
                <a:cs typeface="Arial" pitchFamily="34" charset="0"/>
              </a:rPr>
              <a:t>Önállóan nem támogatható, választható tevékenységek</a:t>
            </a:r>
            <a:r>
              <a:rPr lang="hu-HU" sz="21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100" dirty="0">
                <a:latin typeface="Arial" pitchFamily="34" charset="0"/>
                <a:cs typeface="Arial" pitchFamily="34" charset="0"/>
              </a:rPr>
              <a:t>megújuló energiaforrások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részarány-növelése,</a:t>
            </a:r>
            <a:endParaRPr lang="hu-HU" sz="2100" dirty="0">
              <a:latin typeface="Arial" pitchFamily="34" charset="0"/>
              <a:cs typeface="Arial" pitchFamily="34" charset="0"/>
            </a:endParaRP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a betelepülő vállalkozások számára nyújtott, </a:t>
            </a:r>
            <a:r>
              <a:rPr lang="hu-HU" sz="2100" b="1" i="1" dirty="0" smtClean="0">
                <a:latin typeface="Arial" pitchFamily="34" charset="0"/>
                <a:cs typeface="Arial" pitchFamily="34" charset="0"/>
              </a:rPr>
              <a:t>működést és termelést elősegítő szolgáltatási funkciók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 ellátásához szükséges eszközök, berendezések beszerzésének költségei,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barnamezős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területek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kármentesítése.</a:t>
            </a:r>
          </a:p>
          <a:p>
            <a:pPr marL="971550" lvl="1" indent="-571500">
              <a:buFont typeface="Wingdings" pitchFamily="2" charset="2"/>
              <a:buChar char="Ø"/>
            </a:pPr>
            <a:endParaRPr lang="hu-HU" sz="2100" dirty="0">
              <a:latin typeface="Arial" pitchFamily="34" charset="0"/>
              <a:cs typeface="Arial" pitchFamily="34" charset="0"/>
            </a:endParaRPr>
          </a:p>
          <a:p>
            <a:pPr marL="400050" lvl="1"/>
            <a:r>
              <a:rPr lang="hu-HU" sz="2100" b="1" dirty="0">
                <a:latin typeface="Arial" pitchFamily="34" charset="0"/>
                <a:cs typeface="Arial" pitchFamily="34" charset="0"/>
              </a:rPr>
              <a:t>Kedvezményezettek:</a:t>
            </a:r>
          </a:p>
          <a:p>
            <a:pPr marL="685800" lvl="1" indent="-285750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Helyi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önkormányzati költségvetési irányító és költségvetési szervek (GFO 32)</a:t>
            </a:r>
          </a:p>
          <a:p>
            <a:pPr marL="685800" lvl="1" indent="-285750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kkv kategóriába tartozó, önkormányzati tulajdonú jogi személyiségű vállalkozások (GFO 1) </a:t>
            </a:r>
          </a:p>
          <a:p>
            <a:pPr marL="685800" lvl="1" indent="-285750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kkv kategóriába tartozó, önkormányzati tulajdonú nonprofit gazdasági társaságok (GFO 57) </a:t>
            </a:r>
          </a:p>
          <a:p>
            <a:pPr marL="971550" lvl="1" indent="-571500">
              <a:buFont typeface="Wingdings" pitchFamily="2" charset="2"/>
              <a:buChar char="Ø"/>
            </a:pPr>
            <a:endParaRPr lang="hu-HU" sz="2100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>
              <a:buFont typeface="Wingdings" pitchFamily="2" charset="2"/>
              <a:buChar char="Ø"/>
            </a:pPr>
            <a:endParaRPr lang="hu-HU" sz="2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TOP-1.1.1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Ipari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parkok, iparterületek fejlesztése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302225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buNone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Fontosabb feltételek: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ipari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park,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tudományos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és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technológiai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ark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, ill. ipari terület fejlesztésére irányuló támogatási igényt a terület tulajdonosa nyújthatja be,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a projekt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tárgyának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az adott település településrendezési tervében ipari vagy különleges területnek (OTÉK 253/1997 (XII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. 20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.) Korm. rendelet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20 §, 24 §)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minősített területen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kell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lennie,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marL="808038" lvl="1" indent="-407988" algn="just" defTabSz="457200"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támogatást igénylő tulajdonában lévő ingatlanokon és nem az ipari parkba már betelepült vállalkozások tulajdonában lévő telkeken támogatható a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fejlesztés,</a:t>
            </a:r>
          </a:p>
          <a:p>
            <a:pPr marL="808038" lvl="1" indent="-407988" algn="just" defTabSz="457200"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megvalósításra 24 hónap áll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rendelkezésre,</a:t>
            </a:r>
          </a:p>
          <a:p>
            <a:pPr marL="808038" lvl="1" indent="-407988" algn="just" defTabSz="457200"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támogatási kérelem benyújtásához üzleti terv elkészítése szükséges.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095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4146" y="1259632"/>
            <a:ext cx="8229600" cy="4617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3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hu-HU" sz="2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504" y="1271119"/>
            <a:ext cx="51125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algn="just">
              <a:spcAft>
                <a:spcPts val="600"/>
              </a:spcAft>
              <a:buNone/>
            </a:pPr>
            <a:r>
              <a:rPr lang="hu-HU" sz="1900" b="1" dirty="0">
                <a:latin typeface="Arial" pitchFamily="34" charset="0"/>
                <a:cs typeface="Arial" pitchFamily="34" charset="0"/>
              </a:rPr>
              <a:t>Önállóan </a:t>
            </a: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támogatható tevékenységek:</a:t>
            </a:r>
          </a:p>
          <a:p>
            <a:pPr marL="68580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h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elyi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termelők, helyi termékek piacra jutásának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támogatása,</a:t>
            </a:r>
          </a:p>
          <a:p>
            <a:pPr marL="68580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ö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nkormányzati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saját közétkeztetési célokat szolgáló fejlesztések támogatása, amennyiben helyi termelőket, helyi termékeket támogatja (iskola, önkormányzati intézmények konyhája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),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685800" lvl="1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helyi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termékek piacra jutását segítő agrár-logisztikai fejlesztések támogatása gyűjtőpont (hub)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jelleggel,</a:t>
            </a:r>
          </a:p>
          <a:p>
            <a:pPr marL="400050" lvl="1" algn="just">
              <a:spcAft>
                <a:spcPts val="600"/>
              </a:spcAft>
            </a:pPr>
            <a:r>
              <a:rPr lang="hu-HU" sz="1900" b="1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900" b="1" i="1" dirty="0">
                <a:latin typeface="Arial" pitchFamily="34" charset="0"/>
                <a:cs typeface="Arial" pitchFamily="34" charset="0"/>
              </a:rPr>
              <a:t>Vidékfejlesztési Program (VP) intézkedéseivel </a:t>
            </a:r>
            <a:r>
              <a:rPr lang="hu-HU" sz="1900" b="1" i="1" dirty="0" smtClean="0">
                <a:latin typeface="Arial" pitchFamily="34" charset="0"/>
                <a:cs typeface="Arial" pitchFamily="34" charset="0"/>
              </a:rPr>
              <a:t>összhangban.</a:t>
            </a:r>
            <a:endParaRPr lang="hu-HU" sz="1900" b="1" i="1" dirty="0">
              <a:latin typeface="Arial" pitchFamily="34" charset="0"/>
              <a:cs typeface="Arial" pitchFamily="34" charset="0"/>
            </a:endParaRPr>
          </a:p>
          <a:p>
            <a:pPr marL="400050" lvl="1" algn="just"/>
            <a:endParaRPr lang="hu-HU" sz="2100" dirty="0">
              <a:latin typeface="Arial" pitchFamily="34" charset="0"/>
              <a:cs typeface="Arial" pitchFamily="34" charset="0"/>
            </a:endParaRPr>
          </a:p>
          <a:p>
            <a:pPr marL="971550" lvl="1" indent="-571500" algn="just">
              <a:buFont typeface="Wingdings" pitchFamily="2" charset="2"/>
              <a:buChar char="Ø"/>
            </a:pPr>
            <a:endParaRPr lang="hu-HU" sz="2100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 algn="just">
              <a:buFont typeface="Wingdings" pitchFamily="2" charset="2"/>
              <a:buChar char="Ø"/>
            </a:pPr>
            <a:endParaRPr lang="hu-HU" sz="2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ép helye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2826"/>
          <a:stretch>
            <a:fillRect/>
          </a:stretch>
        </p:blipFill>
        <p:spPr>
          <a:xfrm>
            <a:off x="5441998" y="1600200"/>
            <a:ext cx="3244801" cy="3773016"/>
          </a:xfr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93360" y="40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TOP-1.1.3 Helyi gazdaságfejlesztés</a:t>
            </a:r>
            <a:endParaRPr lang="hu-HU" sz="2200" b="1" kern="1200" cap="all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buNone/>
            </a:pPr>
            <a:r>
              <a:rPr lang="hu-HU" sz="2600" b="1" dirty="0" smtClean="0">
                <a:latin typeface="Arial" pitchFamily="34" charset="0"/>
                <a:cs typeface="Arial" pitchFamily="34" charset="0"/>
              </a:rPr>
              <a:t>Fontosabb feltételek: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600" dirty="0">
                <a:latin typeface="Arial" pitchFamily="34" charset="0"/>
                <a:cs typeface="Arial" pitchFamily="34" charset="0"/>
              </a:rPr>
              <a:t>agrárlogisztikai fejlesztések esetén a termelést követő műveletekhez (tárolás, hűtés, válogatás, mosás, csomagolás), kezeléséhez kapcsolódó infrastruktúra kiépítése (pl. raktár, hűtőházak kialakítása), szolgáltatásként történő biztosítása támogatható,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nem támogatható élelmiszer-feldolgozást célzó fejlesztés </a:t>
            </a: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 marL="982663" lvl="1" indent="0" algn="just" defTabSz="457200">
              <a:buNone/>
              <a:tabLst>
                <a:tab pos="985838" algn="l"/>
              </a:tabLst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hu-HU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hu-HU" sz="2600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hu-HU" sz="2600" b="1" i="1" dirty="0" smtClean="0">
                <a:latin typeface="Arial" pitchFamily="34" charset="0"/>
                <a:cs typeface="Arial" pitchFamily="34" charset="0"/>
              </a:rPr>
              <a:t>mezőgazdasági tevékenységet követő (post-harvest) termékmanipulálási eljárás, ami az alaptermék jellegét, tulajdonságát nem változtatja meg, nem tartozik az élelmiszer-feldolgozás körébe!</a:t>
            </a:r>
          </a:p>
          <a:p>
            <a:pPr marL="808038" lvl="1" indent="-407988" algn="just" defTabSz="457200">
              <a:buFont typeface="Wingdings" pitchFamily="2" charset="2"/>
              <a:buChar char="Ø"/>
            </a:pPr>
            <a:r>
              <a:rPr lang="hu-HU" sz="2600" dirty="0">
                <a:latin typeface="Arial" pitchFamily="34" charset="0"/>
                <a:cs typeface="Arial" pitchFamily="34" charset="0"/>
              </a:rPr>
              <a:t>n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támogatható olyan beruházás agrárlogisztikai fejlesztések esetében, ahol a gyűjtőpont egy konkrét vállalkozás kiszolgálására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irányul,</a:t>
            </a:r>
          </a:p>
          <a:p>
            <a:pPr marL="808038" lvl="1" indent="-407988" algn="just" defTabSz="457200">
              <a:buFont typeface="Wingdings" pitchFamily="2" charset="2"/>
              <a:buChar char="Ø"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megvalósításra 24 hónap áll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rendelkezésre,</a:t>
            </a:r>
          </a:p>
          <a:p>
            <a:pPr marL="808038" lvl="1" indent="-407988" algn="just" defTabSz="457200">
              <a:buFont typeface="Wingdings" pitchFamily="2" charset="2"/>
              <a:buChar char="Ø"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a támogatási kérelem benyújtásához üzleti terv elkészítése szükséges.</a:t>
            </a: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TOP-1.1.3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Helyi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gazdaságfejlesztés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23169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buNone/>
            </a:pPr>
            <a:r>
              <a:rPr lang="hu-HU" sz="2100" b="1" dirty="0" smtClean="0">
                <a:latin typeface="Arial" pitchFamily="34" charset="0"/>
                <a:cs typeface="Arial" pitchFamily="34" charset="0"/>
              </a:rPr>
              <a:t>Fontosabb feltételek: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fejlesztések minden önállóan támogatható tevékenység esetében a helyi termelőket, helyi alapanyagokat helyezik előtérbe, mely cél biztosítása az üzleti tervben bemutatásra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kerül,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100" b="1" dirty="0">
                <a:latin typeface="Arial" pitchFamily="34" charset="0"/>
                <a:cs typeface="Arial" pitchFamily="34" charset="0"/>
              </a:rPr>
              <a:t>közétkeztetési feladatok ellátásával kapcsolatos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fejlesztés a nem vidéki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térségekben, azaz 10.000 fő lakosságszám felett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valósulhat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meg,</a:t>
            </a:r>
          </a:p>
          <a:p>
            <a:pPr marL="808038" lvl="1" indent="-407988" algn="just" defTabSz="457200">
              <a:buFont typeface="Wingdings" pitchFamily="2" charset="2"/>
              <a:buChar char="Ø"/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a lehatárolás értelmében nem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támogatható olyan konyhafejlesztés, amely a népegészségügyi intézet által engedélyezett adagszám alapján legalább 51%-ban az alábbi tevékenységekre irányul: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bölcsődei/családi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napközi/óvodai étkeztetés,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étkeztetés[1],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jelzőrendszeres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házi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segítségnyújtás,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közösségi ellátások,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támogató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szolgáltatás,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utcai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szociális munka,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nappali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ellátások,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gyermekjóléti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alapellátás,</a:t>
            </a:r>
          </a:p>
          <a:p>
            <a:pPr marL="1431925" lvl="1" indent="-342900" algn="just" defTabSz="457200">
              <a:tabLst>
                <a:tab pos="808038" algn="l"/>
              </a:tabLst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gyermekjóléti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szolgálat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TOP-1.1.3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Helyi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gazdaságfejlesztés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69879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 stratégiai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Nemzeti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elköteleződés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források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60 %-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át gazdaságfejlesztésre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szükséges fordítani → A területi operatív programok ezen gazdaságélénkítő csomag részét képezik. </a:t>
            </a:r>
          </a:p>
          <a:p>
            <a:pPr marL="0" indent="0" algn="just">
              <a:buNone/>
            </a:pP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Munkavállaló lakosság helyben boldogulásának biztosítása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Leszakadó térségek fejlesztése, társadalmi-gazdasági potenciáljuk kibontakoztatása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Népesség megtartása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Társadalmi együttműködés segítése</a:t>
            </a:r>
          </a:p>
          <a:p>
            <a:pPr marL="0" indent="0">
              <a:buNone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TOP-1.2.1. 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Társadalmi és környezeti szempontból fenntartható turizmusfejlesztés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4596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térségi szintű, turisztikai termékcsomagok és tematikus turisztikai fejlesztések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támogatása.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Fejlesztési igény: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helyi,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illetve térségi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jelentőségű, amely nem tagja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országos vagy nemzetközi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hálózatoknak,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elsősorban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helyi ökoturisztikai fejlesztések, kulturális látványosságok, turisztikai célú kerékpárutak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ráhordó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szakaszai.</a:t>
            </a:r>
          </a:p>
        </p:txBody>
      </p:sp>
    </p:spTree>
    <p:extLst>
      <p:ext uri="{BB962C8B-B14F-4D97-AF65-F5344CB8AC3E}">
        <p14:creationId xmlns:p14="http://schemas.microsoft.com/office/powerpoint/2010/main" val="34311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cs typeface="Arial"/>
              </a:rPr>
              <a:t>TOP-1.2.1. 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cs typeface="Arial"/>
              </a:rPr>
              <a:t>Társadalmi és környezeti szempontból fenntartható turizmusfejlesztés</a:t>
            </a:r>
            <a:endParaRPr lang="hu-HU" sz="2200" b="1" kern="1200" cap="all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4596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hu-HU" sz="2000" b="1" dirty="0">
              <a:latin typeface="Arial"/>
              <a:cs typeface="Arial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Kiemelt feltételek:</a:t>
            </a:r>
          </a:p>
          <a:p>
            <a:pPr algn="just">
              <a:spcBef>
                <a:spcPts val="6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Rendezésre kerültek a GINOP-TOP lehatárolások, pl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buFontTx/>
              <a:buChar char="-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GINOP világörökségi fejlesztések vs. TOP védőzónában elhelyezkedő nem világörökségi célú fejlesztések</a:t>
            </a:r>
          </a:p>
          <a:p>
            <a:pPr lvl="1" algn="just">
              <a:spcBef>
                <a:spcPts val="600"/>
              </a:spcBef>
              <a:buFontTx/>
              <a:buChar char="-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Egyházi attrakciók kulturális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vonzerőként történő TOP támogathatósága vs. GINOP több megyei helyszínes vallásturisztikai projektjei</a:t>
            </a:r>
          </a:p>
          <a:p>
            <a:pPr marL="3429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TDM együttműködés igazolása a projekt befejezéséig,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zárásáig szükséges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80 km-es kerékpáros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hálózat stratégiai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(OTRT, megyei) tervhez való illeszkedésre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szükséges.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spcBef>
                <a:spcPts val="600"/>
              </a:spcBef>
              <a:buNone/>
            </a:pP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hu-HU" sz="2000" b="1" dirty="0" smtClean="0">
              <a:latin typeface="Arial"/>
              <a:cs typeface="Arial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hu-HU" sz="2000" b="1" dirty="0">
              <a:latin typeface="Arial"/>
              <a:cs typeface="Arial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TOP-1.3.1. A </a:t>
            </a:r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gazdaságfejlesztést és a munkaerő mobilitás ösztönzését szolgáló közlekedésfejlesztés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	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297363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TEN-T hálózaton kívüli jellemzően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alacsonyabb rendű utak felújítása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és fejlesztése annak érdekében, hogy a települések gazdasági területei jól megközelíthetők legyenek a vállalkozások és a munkavállalók számára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hu-HU" sz="2000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Támogatható tevékenységek: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és 5 számjegyű utak fejlesztése,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felújítása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Helyi, önkormányzati tulajdonú, gazdasági övezetet feltáró, gazdasági területek felé vezető, és/vagy összekötő, vagy elkerülő utak, hidak építése, fejlesztése a munkaerő mobilitás javítása érdekében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TOP-1.3.1. A gazdaságfejlesztést és a munkaerő mobilitás ösztönzését szolgáló közlekedésfejlesztés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Önállóan nem támogatható, választható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tevékenységek:</a:t>
            </a:r>
          </a:p>
          <a:p>
            <a:pPr lvl="0" algn="just"/>
            <a:r>
              <a:rPr lang="hu-HU" sz="1600" dirty="0">
                <a:latin typeface="Arial" pitchFamily="34" charset="0"/>
                <a:cs typeface="Arial" pitchFamily="34" charset="0"/>
              </a:rPr>
              <a:t>4 és 5 számjegyű utak csomópontjainak a fenntartható közlekedés előnyben részesítésével és a közlekedésbiztonság érdekében történő átalakítása.</a:t>
            </a:r>
          </a:p>
          <a:p>
            <a:pPr algn="just"/>
            <a:r>
              <a:rPr lang="hu-HU" sz="1600" dirty="0" smtClean="0">
                <a:latin typeface="Arial" pitchFamily="34" charset="0"/>
                <a:cs typeface="Arial" pitchFamily="34" charset="0"/>
              </a:rPr>
              <a:t>Olyan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önkormányzati tulajdonú, helyi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gyűjtőutak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vagy csomópontok építése, felújítása, fejlesztése, átépítése vagy megerősítése, melyek a településeket összekötő állami tulajdonú 4 és 5 számjegyű utak gazdasági területek irányába tartó közvetlen vagy közvetett útvonali folytatását és vagy a munkahelyek irányába tartó forgalom útvonalát képezik.</a:t>
            </a:r>
          </a:p>
          <a:p>
            <a:pPr lvl="0" algn="just"/>
            <a:r>
              <a:rPr lang="hu-HU" sz="16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infrastrukturális elemek fejlesztése:</a:t>
            </a:r>
          </a:p>
          <a:p>
            <a:pPr lvl="1" algn="just"/>
            <a:r>
              <a:rPr lang="hu-HU" sz="1400" dirty="0">
                <a:latin typeface="Arial" pitchFamily="34" charset="0"/>
                <a:cs typeface="Arial" pitchFamily="34" charset="0"/>
              </a:rPr>
              <a:t>Kerékpár támaszok, kerékpár parkolók és B+R kerékpár tárolók/rekeszek építése, és egy kerékpárosbarát kiegészítők beszerzése és elhelyezése. Kerékpártámaszokat, parkolókat vagy tárolókat csak mindenki számára hozzáférhetően lehet elhelyezni. </a:t>
            </a:r>
          </a:p>
          <a:p>
            <a:pPr lvl="1" algn="just"/>
            <a:r>
              <a:rPr lang="hu-HU" sz="1400" dirty="0">
                <a:latin typeface="Arial" pitchFamily="34" charset="0"/>
                <a:cs typeface="Arial" pitchFamily="34" charset="0"/>
              </a:rPr>
              <a:t>Beruházáshoz kapcsolódó gépjárműparkolók és biztonsági sávok kialakítása, felújítása, áthelyezése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600" dirty="0">
                <a:latin typeface="Arial" pitchFamily="34" charset="0"/>
                <a:cs typeface="Arial" pitchFamily="34" charset="0"/>
              </a:rPr>
              <a:t>Szükséges infrastrukturális munkák, az útberuházásához kapcsolódó (utak alatt, felett és mellett található) infrastrukturális elemek, forgalomtechnika korszerűsítése, műtárgyépítés és felújítás, komplex terület-előkészítési munkák (bontás, tereprendezés, kármentesítés, lőszermentesítés, régészet, stb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.).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8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TOP-1.3.1. A gazdaságfejlesztést és a munkaerő mobilitás ösztönzését szolgáló közlekedésfejlesztés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59632"/>
            <a:ext cx="8229600" cy="45559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8000" b="1" dirty="0">
                <a:latin typeface="Arial" pitchFamily="34" charset="0"/>
                <a:cs typeface="Arial" pitchFamily="34" charset="0"/>
              </a:rPr>
              <a:t>Önállóan nem támogatható, választható tevékenységek</a:t>
            </a:r>
            <a:r>
              <a:rPr lang="hu-HU" sz="8000" b="1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8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6400" dirty="0" smtClean="0">
                <a:latin typeface="Arial" pitchFamily="34" charset="0"/>
                <a:cs typeface="Arial" pitchFamily="34" charset="0"/>
              </a:rPr>
              <a:t>Zöldterület-építési</a:t>
            </a:r>
            <a:r>
              <a:rPr lang="hu-HU" sz="6400" dirty="0">
                <a:latin typeface="Arial" pitchFamily="34" charset="0"/>
                <a:cs typeface="Arial" pitchFamily="34" charset="0"/>
              </a:rPr>
              <a:t>, átalakítási munkák a tevékenységek helyrajzi számain (növénytelepítés és árnyékolástechnika, stb).</a:t>
            </a:r>
          </a:p>
          <a:p>
            <a:pPr algn="just"/>
            <a:r>
              <a:rPr lang="hu-HU" sz="6400" dirty="0" smtClean="0">
                <a:latin typeface="Arial" pitchFamily="34" charset="0"/>
                <a:cs typeface="Arial" pitchFamily="34" charset="0"/>
              </a:rPr>
              <a:t>Autóbuszöblök</a:t>
            </a:r>
            <a:r>
              <a:rPr lang="hu-HU" sz="6400" dirty="0">
                <a:latin typeface="Arial" pitchFamily="34" charset="0"/>
                <a:cs typeface="Arial" pitchFamily="34" charset="0"/>
              </a:rPr>
              <a:t>, autóbusz megállók, autóbusz fordulók, autóbusz peronok, váróhelységek, leszállóperonok felújítása, kialakítása, fejlesztése, akadálymentesítése.</a:t>
            </a:r>
          </a:p>
          <a:p>
            <a:pPr lvl="0" algn="just"/>
            <a:r>
              <a:rPr lang="hu-HU" sz="6400" dirty="0" smtClean="0">
                <a:latin typeface="Arial" pitchFamily="34" charset="0"/>
                <a:cs typeface="Arial" pitchFamily="34" charset="0"/>
              </a:rPr>
              <a:t>Közlekedésbiztonságot </a:t>
            </a:r>
            <a:r>
              <a:rPr lang="hu-HU" sz="6400" dirty="0">
                <a:latin typeface="Arial" pitchFamily="34" charset="0"/>
                <a:cs typeface="Arial" pitchFamily="34" charset="0"/>
              </a:rPr>
              <a:t>szolgáló fejlesztések:</a:t>
            </a:r>
          </a:p>
          <a:p>
            <a:pPr lvl="0" algn="just"/>
            <a:r>
              <a:rPr lang="hu-HU" sz="6400" dirty="0" smtClean="0">
                <a:latin typeface="Arial" pitchFamily="34" charset="0"/>
                <a:cs typeface="Arial" pitchFamily="34" charset="0"/>
              </a:rPr>
              <a:t>Beruházással </a:t>
            </a:r>
            <a:r>
              <a:rPr lang="hu-HU" sz="6400" dirty="0">
                <a:latin typeface="Arial" pitchFamily="34" charset="0"/>
                <a:cs typeface="Arial" pitchFamily="34" charset="0"/>
              </a:rPr>
              <a:t>érintett útszakaszok mentén a hiányzó járdaszakaszok kiépítése, vagy meglévő járdaszakaszok akadálymentesítése. A beruházással érintett útszakaszokon található vagy létesülő gyalogátkelőhelyek megközelítése érdekében gyalogjárdák kiépítése vagy akadálymentesítése</a:t>
            </a:r>
            <a:r>
              <a:rPr lang="hu-HU" sz="6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hu-HU" sz="6400" dirty="0">
                <a:latin typeface="Arial" pitchFamily="34" charset="0"/>
                <a:cs typeface="Arial" pitchFamily="34" charset="0"/>
              </a:rPr>
              <a:t>Közút szegélyén belül kiépítésre vagy kijelölésre kerülő kerékpárforgalmi létesítmény (pl.: kerékpársáv, vagy koppenhágai típusú kerékpársáv, stb.) kialakítása. </a:t>
            </a:r>
            <a:endParaRPr lang="hu-HU" sz="6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6400" dirty="0" smtClean="0">
                <a:latin typeface="Arial" pitchFamily="34" charset="0"/>
                <a:cs typeface="Arial" pitchFamily="34" charset="0"/>
              </a:rPr>
              <a:t>Automata </a:t>
            </a:r>
            <a:r>
              <a:rPr lang="hu-HU" sz="6400" dirty="0">
                <a:latin typeface="Arial" pitchFamily="34" charset="0"/>
                <a:cs typeface="Arial" pitchFamily="34" charset="0"/>
              </a:rPr>
              <a:t>forgalomszámláló eszközök telepítése a gépjármű és, vagy a kerékpáros forgalom számlálása érdekében</a:t>
            </a:r>
            <a:r>
              <a:rPr lang="hu-HU" sz="64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6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6400" dirty="0">
                <a:latin typeface="Arial" pitchFamily="34" charset="0"/>
                <a:cs typeface="Arial" pitchFamily="34" charset="0"/>
              </a:rPr>
              <a:t>Beruházás részeként hidak, nem szintbeli kereszteződések felújítása, korszerűsítése, építése</a:t>
            </a:r>
            <a:r>
              <a:rPr lang="hu-H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u-HU" sz="6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/>
            <a:r>
              <a:rPr lang="hu-HU" sz="6400" dirty="0">
                <a:latin typeface="Arial" pitchFamily="34" charset="0"/>
                <a:cs typeface="Arial" pitchFamily="34" charset="0"/>
              </a:rPr>
              <a:t>A beruházás megvalósításához szükséges idegen </a:t>
            </a:r>
            <a:r>
              <a:rPr lang="hu-HU" sz="6400" dirty="0" smtClean="0">
                <a:latin typeface="Arial" pitchFamily="34" charset="0"/>
                <a:cs typeface="Arial" pitchFamily="34" charset="0"/>
              </a:rPr>
              <a:t>területek megvásárlása / kisajátítása.</a:t>
            </a:r>
            <a:endParaRPr lang="hu-HU" sz="6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6400" dirty="0">
                <a:latin typeface="Arial" pitchFamily="34" charset="0"/>
                <a:cs typeface="Arial" pitchFamily="34" charset="0"/>
              </a:rPr>
              <a:t>Balesetveszélyes közútszakaszok ívkorrekciója</a:t>
            </a:r>
            <a:r>
              <a:rPr lang="hu-HU" sz="6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93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2200" b="1" kern="1200" cap="all" dirty="0">
                <a:solidFill>
                  <a:prstClr val="white"/>
                </a:solidFill>
                <a:latin typeface="Arial"/>
                <a:cs typeface="Arial"/>
              </a:rPr>
              <a:t>TOP-1.4.1. </a:t>
            </a:r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Családbarát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 munkába állást segítő intézmények, közszolgáltatások fejlesztése</a:t>
            </a:r>
            <a:r>
              <a:rPr lang="hu-HU" sz="2400" cap="small" dirty="0">
                <a:latin typeface="+mj-lt"/>
              </a:rPr>
              <a:t/>
            </a:r>
            <a:br>
              <a:rPr lang="hu-HU" sz="2400" cap="small" dirty="0">
                <a:latin typeface="+mj-lt"/>
              </a:rPr>
            </a:br>
            <a:endParaRPr lang="hu-HU" sz="2400" cap="small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sz="29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9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900" dirty="0">
                <a:latin typeface="Arial" pitchFamily="34" charset="0"/>
                <a:cs typeface="Arial" pitchFamily="34" charset="0"/>
              </a:rPr>
              <a:t>kisgyermeket nevelők munkavállalásának támogatása, a családok </a:t>
            </a:r>
            <a:r>
              <a:rPr lang="hu-HU" sz="2900" dirty="0" smtClean="0">
                <a:latin typeface="Arial" pitchFamily="34" charset="0"/>
                <a:cs typeface="Arial" pitchFamily="34" charset="0"/>
              </a:rPr>
              <a:t>segítése, bölcsődék és óvodák infrastrukturális fejlesztésével.</a:t>
            </a:r>
          </a:p>
          <a:p>
            <a:pPr marL="0" indent="0" algn="just">
              <a:buNone/>
            </a:pPr>
            <a:endParaRPr lang="hu-HU" sz="29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900" b="1" u="sng" dirty="0" smtClean="0">
                <a:latin typeface="Arial" pitchFamily="34" charset="0"/>
                <a:cs typeface="Arial" pitchFamily="34" charset="0"/>
              </a:rPr>
              <a:t>Támogatható tevékenységek:</a:t>
            </a:r>
          </a:p>
          <a:p>
            <a:pPr marL="355600" indent="-355600" algn="just">
              <a:buNone/>
              <a:tabLst>
                <a:tab pos="355600" algn="l"/>
              </a:tabLst>
            </a:pPr>
            <a:r>
              <a:rPr lang="hu-HU" sz="2900" b="1" dirty="0" smtClean="0">
                <a:latin typeface="Arial" pitchFamily="34" charset="0"/>
                <a:cs typeface="Arial" pitchFamily="34" charset="0"/>
              </a:rPr>
              <a:t>a) Intézmény/szolgáltatás </a:t>
            </a:r>
            <a:r>
              <a:rPr lang="hu-HU" sz="2900" b="1" dirty="0">
                <a:latin typeface="Arial" pitchFamily="34" charset="0"/>
                <a:cs typeface="Arial" pitchFamily="34" charset="0"/>
              </a:rPr>
              <a:t>infrastrukturális fejlesztése, ezen belül támogatható:</a:t>
            </a:r>
            <a:endParaRPr lang="hu-HU" sz="29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2900" dirty="0">
                <a:latin typeface="Arial" pitchFamily="34" charset="0"/>
                <a:cs typeface="Arial" pitchFamily="34" charset="0"/>
              </a:rPr>
              <a:t>férőhely bővítése, átalakítása, felújítása (beleértve az épületgépészetet, a főzőkonyha vagy a melegítőkonyha fejlesztését is);</a:t>
            </a:r>
          </a:p>
          <a:p>
            <a:pPr lvl="0" algn="just"/>
            <a:r>
              <a:rPr lang="hu-HU" sz="2900" dirty="0">
                <a:latin typeface="Arial" pitchFamily="34" charset="0"/>
                <a:cs typeface="Arial" pitchFamily="34" charset="0"/>
              </a:rPr>
              <a:t>új telephely létesítése; </a:t>
            </a:r>
          </a:p>
          <a:p>
            <a:pPr lvl="0" algn="just"/>
            <a:r>
              <a:rPr lang="hu-HU" sz="2900" dirty="0">
                <a:latin typeface="Arial" pitchFamily="34" charset="0"/>
                <a:cs typeface="Arial" pitchFamily="34" charset="0"/>
              </a:rPr>
              <a:t>udvar, játszóudvar felújítása (pl.: kerékpártároló/babakocsi tároló létesítése; kerítés építése, javítása; zöldterület-fejlesztése, növelése; ivókút építése);</a:t>
            </a:r>
          </a:p>
          <a:p>
            <a:pPr lvl="0" algn="just"/>
            <a:r>
              <a:rPr lang="hu-HU" sz="2900" dirty="0">
                <a:latin typeface="Arial" pitchFamily="34" charset="0"/>
                <a:cs typeface="Arial" pitchFamily="34" charset="0"/>
              </a:rPr>
              <a:t>bezárt telephely újranyitása;</a:t>
            </a:r>
          </a:p>
          <a:p>
            <a:pPr lvl="0" algn="just"/>
            <a:r>
              <a:rPr lang="hu-HU" sz="2900" dirty="0">
                <a:latin typeface="Arial" pitchFamily="34" charset="0"/>
                <a:cs typeface="Arial" pitchFamily="34" charset="0"/>
              </a:rPr>
              <a:t>szocializációt, mozgásfejlesztést, fejlesztést segítő helyiségek, szabadidős programoknak lehetőséget biztosító terek fejlesztése; </a:t>
            </a:r>
          </a:p>
          <a:p>
            <a:pPr lvl="0" algn="just"/>
            <a:r>
              <a:rPr lang="hu-HU" sz="2900" dirty="0">
                <a:latin typeface="Arial" pitchFamily="34" charset="0"/>
                <a:cs typeface="Arial" pitchFamily="34" charset="0"/>
              </a:rPr>
              <a:t>tornaszoba, orvosi szoba, elkülönítő helyiség létesítése, </a:t>
            </a:r>
            <a:r>
              <a:rPr lang="hu-HU" sz="2900" dirty="0" smtClean="0">
                <a:latin typeface="Arial" pitchFamily="34" charset="0"/>
                <a:cs typeface="Arial" pitchFamily="34" charset="0"/>
              </a:rPr>
              <a:t>felújítása.</a:t>
            </a:r>
          </a:p>
          <a:p>
            <a:pPr marL="0" lvl="0" indent="0" algn="just">
              <a:buNone/>
            </a:pPr>
            <a:r>
              <a:rPr lang="hu-HU" sz="2900" b="1" dirty="0" smtClean="0">
                <a:latin typeface="Arial" pitchFamily="34" charset="0"/>
                <a:cs typeface="Arial" pitchFamily="34" charset="0"/>
              </a:rPr>
              <a:t>b) Eszközbeszerzés</a:t>
            </a:r>
            <a:endParaRPr lang="hu-HU" sz="29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2973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sz="2400" b="1" u="sng" dirty="0">
                <a:latin typeface="Arial" pitchFamily="34" charset="0"/>
                <a:cs typeface="Arial" pitchFamily="34" charset="0"/>
              </a:rPr>
              <a:t>Választható tevékenységek:</a:t>
            </a:r>
          </a:p>
          <a:p>
            <a:pPr algn="just"/>
            <a:r>
              <a:rPr lang="hu-HU" sz="2600" dirty="0" smtClean="0">
                <a:latin typeface="Arial" pitchFamily="34" charset="0"/>
                <a:cs typeface="Arial" pitchFamily="34" charset="0"/>
              </a:rPr>
              <a:t>tanmedence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felújítása, bővítése; </a:t>
            </a:r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600" dirty="0" smtClean="0">
                <a:latin typeface="Arial" pitchFamily="34" charset="0"/>
                <a:cs typeface="Arial" pitchFamily="34" charset="0"/>
              </a:rPr>
              <a:t>gyermekpancsoló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, szabadtéri zuhany létesítése,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fejlesztése;</a:t>
            </a:r>
          </a:p>
          <a:p>
            <a:pPr algn="just"/>
            <a:r>
              <a:rPr lang="hu-HU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hatályos jogszabályokban minimálisan előírt számú parkoló-férőhely és akadálymentes parkoló-férőhely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fejlesztése;</a:t>
            </a:r>
          </a:p>
          <a:p>
            <a:pPr algn="just"/>
            <a:r>
              <a:rPr lang="hu-HU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bölcsőde alapfeladatain túli szolgáltatás (kizárólag játszócsoport és időszakos gyermekfelügyelet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hu-HU" sz="2600" dirty="0" smtClean="0">
                <a:latin typeface="Arial" pitchFamily="34" charset="0"/>
                <a:cs typeface="Arial" pitchFamily="34" charset="0"/>
              </a:rPr>
              <a:t>járműbeszerzés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(legfeljebb 15 fős kisbusz beszerzése, kizárólag társulás esetében és bölcsődei kapacitásbővítéshez kapcsolódóan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hu-HU" sz="2600" dirty="0" smtClean="0">
                <a:latin typeface="Arial" pitchFamily="34" charset="0"/>
                <a:cs typeface="Arial" pitchFamily="34" charset="0"/>
              </a:rPr>
              <a:t>megújuló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energiaforrások alkalmazása.</a:t>
            </a:r>
          </a:p>
          <a:p>
            <a:pPr algn="just"/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2200" b="1" kern="1200" cap="all" dirty="0">
                <a:solidFill>
                  <a:prstClr val="white"/>
                </a:solidFill>
                <a:latin typeface="Arial"/>
                <a:cs typeface="Arial"/>
              </a:rPr>
              <a:t>TOP-1.4.1. </a:t>
            </a:r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Családbarát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 munkába állást segítő intézmények, közszolgáltatások fejlesztése</a:t>
            </a:r>
            <a:r>
              <a:rPr lang="hu-HU" sz="2400" cap="small" dirty="0">
                <a:latin typeface="+mj-lt"/>
              </a:rPr>
              <a:t/>
            </a:r>
            <a:br>
              <a:rPr lang="hu-HU" sz="2400" cap="small" dirty="0">
                <a:latin typeface="+mj-lt"/>
              </a:rPr>
            </a:br>
            <a:endParaRPr lang="hu-HU" sz="2400" cap="sm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10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00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TOP-1.4.1.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Családbarát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, munkába állást segítő intézmények, közszolgáltatások fejlesztése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Főbb szakmai-műszaki elvárások:</a:t>
            </a:r>
          </a:p>
          <a:p>
            <a:pPr marL="457200" indent="-457200" algn="just">
              <a:spcBef>
                <a:spcPts val="600"/>
              </a:spcBef>
              <a:buAutoNum type="arabi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 projekt =</a:t>
            </a:r>
          </a:p>
          <a:p>
            <a:pPr marL="723900" indent="0"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 intézmény/szolgáltatás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több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feladatellátási helye/telephelye</a:t>
            </a:r>
          </a:p>
          <a:p>
            <a:pPr marL="723900" indent="0"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 intézmény/szolgáltatás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egy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feladatellátási helye/telephelye</a:t>
            </a:r>
          </a:p>
          <a:p>
            <a:pPr marL="723900" indent="0"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 épületben található több intézmény/szolgáltatás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AutoNum type="arabicParenR" startAt="2"/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Helyi szükséglet </a:t>
            </a: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kapacitásbővítést célzó fejlesztés esetén igényfelmérés  kihasználatlan kapacitások nem támogathatóak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AutoNum type="arabicParenR" startAt="2"/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Ingatlanvásárlás kizárólag önkormányzatok részére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AutoNum type="arabicParenR" startAt="2"/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Támogatható: </a:t>
            </a:r>
          </a:p>
          <a:p>
            <a:pPr marL="723900" lvl="0" indent="-279400" algn="just">
              <a:spcBef>
                <a:spcPts val="600"/>
              </a:spcBef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Ingatlankiváltás</a:t>
            </a:r>
          </a:p>
          <a:p>
            <a:pPr marL="723900" lvl="0" indent="-279400" algn="just">
              <a:spcBef>
                <a:spcPts val="600"/>
              </a:spcBef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bezárt feladatellátási hely/telephely újranyitása</a:t>
            </a:r>
          </a:p>
          <a:p>
            <a:pPr marL="723900" lvl="0" indent="-279400" algn="just">
              <a:spcBef>
                <a:spcPts val="600"/>
              </a:spcBef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bontás és helyette új építés</a:t>
            </a:r>
          </a:p>
          <a:p>
            <a:pPr marL="444500" lvl="0" indent="-444500" algn="just">
              <a:spcBef>
                <a:spcPts val="600"/>
              </a:spcBef>
              <a:buNone/>
            </a:pP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5) 	Konyhafejlesztés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712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4114800"/>
          </a:xfrm>
        </p:spPr>
        <p:txBody>
          <a:bodyPr/>
          <a:lstStyle/>
          <a:p>
            <a:pPr marL="0" indent="0" algn="ctr">
              <a:buNone/>
            </a:pPr>
            <a:endParaRPr lang="hu-HU" sz="2500" b="1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None/>
            </a:pPr>
            <a:endParaRPr lang="hu-HU" sz="2500" b="1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sz="25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MEGJELENŐ </a:t>
            </a:r>
            <a:r>
              <a:rPr lang="hu-HU" sz="25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TOP FELHÍVÁSOK SZAKMAI IRÁNYVONALAI</a:t>
            </a:r>
            <a:br>
              <a:rPr lang="hu-HU" sz="25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hu-HU" sz="25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hu-HU" sz="25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hu-HU" sz="2500" b="1" i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hu-HU" sz="2500" b="1" i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prioritás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5648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TOP-2.1. Gazdaságélénkítő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és népességmegtartó településfejlesztés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5095610"/>
          </a:xfrm>
          <a:noFill/>
        </p:spPr>
        <p:txBody>
          <a:bodyPr>
            <a:normAutofit/>
          </a:bodyPr>
          <a:lstStyle/>
          <a:p>
            <a:pPr marL="0" lvl="1" indent="0" algn="just">
              <a:buNone/>
            </a:pPr>
            <a:endParaRPr lang="hu-HU" sz="1800" b="1" u="sng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Cél</a:t>
            </a:r>
            <a:r>
              <a:rPr lang="hu-HU" sz="18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vállalkozások megtelepedését, a már meglévők helyben tartását ösztönző 	térszerkezet kialakítása, a népesség megtartása</a:t>
            </a:r>
          </a:p>
          <a:p>
            <a:pPr marL="0" indent="0" algn="just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romanUcPeriod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Barnamezős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területek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rehabilitációja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városszövetbe ágyazódó gazdasági funkciók infrastrukturális feltételeinek javítása,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városközpontok gazdasági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és közösségi funkcióinak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megerősítése,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újjáélesztése</a:t>
            </a:r>
          </a:p>
          <a:p>
            <a:pPr marL="0" lvl="1" indent="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Zöld város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kialakítása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a városi közterületek környezettudatos, család- és klímabarát megújítása („slow city” megközelítés)</a:t>
            </a:r>
          </a:p>
          <a:p>
            <a:pPr marL="0" indent="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Települési környezetvédelmi infrastruktúra-fejlesztések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csapadékvíz elvezetése (hálózatos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fejlesztések, vizek helyben tartására törekvés, ha lehet)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ELŐZMÉNYEK</a:t>
            </a:r>
            <a:endParaRPr lang="hu-H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területi operatív programok tervezését meghatározó tapasztalatok, stratégiai irányok: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Pályázóbarát OP struktúra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Operatív programok számának csökkentése </a:t>
            </a:r>
            <a:r>
              <a:rPr lang="hu-HU" sz="18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hét helyett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kettő támogat területi fejlesztéseket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Igény alapú fejlesztés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a beruházások keresleti alapon valósuljanak meg, ne a pályázati piac kínálatára reagáljanak </a:t>
            </a:r>
            <a:r>
              <a:rPr lang="hu-HU" sz="1800" dirty="0">
                <a:latin typeface="Arial" pitchFamily="34" charset="0"/>
                <a:cs typeface="Arial" pitchFamily="34" charset="0"/>
                <a:sym typeface="Symbol"/>
              </a:rPr>
              <a:t> területi alapú tervezés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Integráltság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olyan rendszer kiépítése szükséges, amely lehetőséget biztosít a fejlesztések összehangolására  - „ad hoc pályázás” hátrányainak csökkentése </a:t>
            </a:r>
            <a:r>
              <a:rPr lang="hu-HU" sz="1800" dirty="0">
                <a:latin typeface="Arial" pitchFamily="34" charset="0"/>
                <a:cs typeface="Arial" pitchFamily="34" charset="0"/>
                <a:sym typeface="Symbol"/>
              </a:rPr>
              <a:t> program alapú végrehajtás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800" b="1" dirty="0">
                <a:latin typeface="Arial" pitchFamily="34" charset="0"/>
                <a:cs typeface="Arial" pitchFamily="34" charset="0"/>
                <a:sym typeface="Symbol"/>
              </a:rPr>
              <a:t>Pályázói </a:t>
            </a:r>
            <a:r>
              <a:rPr lang="hu-HU" sz="1800" b="1" dirty="0" smtClean="0">
                <a:latin typeface="Arial" pitchFamily="34" charset="0"/>
                <a:cs typeface="Arial" pitchFamily="34" charset="0"/>
                <a:sym typeface="Symbol"/>
              </a:rPr>
              <a:t>terhek/holtteher </a:t>
            </a:r>
            <a:r>
              <a:rPr lang="hu-HU" sz="1800" b="1" dirty="0">
                <a:latin typeface="Arial" pitchFamily="34" charset="0"/>
                <a:cs typeface="Arial" pitchFamily="34" charset="0"/>
                <a:sym typeface="Symbol"/>
              </a:rPr>
              <a:t>veszteség csökkentése</a:t>
            </a:r>
            <a:r>
              <a:rPr lang="hu-HU" sz="1800" dirty="0">
                <a:latin typeface="Arial" pitchFamily="34" charset="0"/>
                <a:cs typeface="Arial" pitchFamily="34" charset="0"/>
                <a:sym typeface="Symbol"/>
              </a:rPr>
              <a:t>: költséges projektelőkészítés mérséklése, felesleges beruházások ne </a:t>
            </a:r>
            <a:r>
              <a:rPr lang="hu-HU" sz="1800" dirty="0" smtClean="0">
                <a:latin typeface="Arial" pitchFamily="34" charset="0"/>
                <a:cs typeface="Arial" pitchFamily="34" charset="0"/>
                <a:sym typeface="Symbol"/>
              </a:rPr>
              <a:t>történjenek </a:t>
            </a:r>
            <a:r>
              <a:rPr lang="hu-HU" sz="1800" dirty="0">
                <a:latin typeface="Arial" pitchFamily="34" charset="0"/>
                <a:cs typeface="Arial" pitchFamily="34" charset="0"/>
                <a:sym typeface="Symbol"/>
              </a:rPr>
              <a:t>a nem nyertes projektekbe  korai projektkiválasztás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TOP-2.1.1. Barnamezős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területek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rehabilitációja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5095610"/>
          </a:xfrm>
          <a:noFill/>
        </p:spPr>
        <p:txBody>
          <a:bodyPr>
            <a:normAutofit/>
          </a:bodyPr>
          <a:lstStyle/>
          <a:p>
            <a:pPr marL="0" lvl="1" indent="0" algn="just">
              <a:buNone/>
            </a:pPr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Önkormányzati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tulajdonban, önkormányzati többségi tulajdonú gazdasági társaság tulajdonában lévő, vagy legkésőbb a vonatkozó mérföldkő teljesítéséig legalább többségi önkormányzati tulajdonba kerülő barnamezős terület és épületállomány klímatudatos, energiahatékony üzemeltetést biztosító módon történő rehabilitációja, nem épület jellegű építmények, létesítmények fenntartható, energiahatékony üzemeltetését biztosító megújítása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 melynek keretében támogatható: a terület hasznosítását célzó beruházások megvalósítása gazdaságélénkítési, közösségi tevékenységek kiszolgálására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164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cap="all" dirty="0">
                <a:solidFill>
                  <a:prstClr val="white"/>
                </a:solidFill>
                <a:latin typeface="Arial"/>
                <a:cs typeface="Arial"/>
              </a:rPr>
              <a:t>TOP-2.1.1. Barnamezős területek rehabilitációja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4468" y="1340768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Főtevékenységek:</a:t>
            </a:r>
          </a:p>
          <a:p>
            <a:pPr lvl="1" algn="just"/>
            <a:r>
              <a:rPr lang="hu-HU" sz="1900" dirty="0">
                <a:latin typeface="Arial" pitchFamily="34" charset="0"/>
                <a:cs typeface="Arial" pitchFamily="34" charset="0"/>
              </a:rPr>
              <a:t>közterületek kialakítása végleges és átmeneti hasznosítás céljából egyaránt, a barnamezős terület hasznosítható szabadtereinek komplex rehabilitálása, a település </a:t>
            </a:r>
            <a:r>
              <a:rPr lang="hu-HU" sz="1900" b="1" dirty="0">
                <a:latin typeface="Arial" pitchFamily="34" charset="0"/>
                <a:cs typeface="Arial" pitchFamily="34" charset="0"/>
              </a:rPr>
              <a:t>városi zöld infrastruktúra hálózatába történő integrálása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a terület rekonstrukciójával vagy </a:t>
            </a:r>
            <a:r>
              <a:rPr lang="hu-HU" sz="1900" b="1" dirty="0">
                <a:latin typeface="Arial" pitchFamily="34" charset="0"/>
                <a:cs typeface="Arial" pitchFamily="34" charset="0"/>
              </a:rPr>
              <a:t>új zöldterület </a:t>
            </a: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kialakításával.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hu-HU" sz="1900" dirty="0">
                <a:latin typeface="Arial" pitchFamily="34" charset="0"/>
                <a:cs typeface="Arial" pitchFamily="34" charset="0"/>
              </a:rPr>
              <a:t>a szükséges kármentesítési tevékenységen túl a meglévő épületállomány teljes elbontását követően a barnamezős terület hasznosítása gazdaságélénkítési, közösségi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céllal.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hu-HU" sz="1900" dirty="0">
                <a:latin typeface="Arial" pitchFamily="34" charset="0"/>
                <a:cs typeface="Arial" pitchFamily="34" charset="0"/>
              </a:rPr>
              <a:t>a barnamezős terület hasznosítható épületállományának energiahatékony üzemeltetést biztosító módon történő felújítása, átépítése, feltétlenül szükséges részleges bontása, bővítése, illetve rehabilitálása (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energiahatékonysági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beruházások, megújuló energiaforrások alkalmazása az épület üzemeltetése során) gazdaságélénkítési, közösségi céllal, különös tekintettel a történelmi és kulturális örökség megőrzésére és az újrahasznosításra.</a:t>
            </a: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728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TOP-2.1.2 Zöld város kialakítása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5095610"/>
          </a:xfrm>
          <a:noFill/>
        </p:spPr>
        <p:txBody>
          <a:bodyPr>
            <a:normAutofit lnSpcReduction="10000"/>
          </a:bodyPr>
          <a:lstStyle/>
          <a:p>
            <a:pPr marL="0" lvl="1" indent="0" algn="just">
              <a:buNone/>
            </a:pPr>
            <a:endParaRPr lang="hu-HU" sz="1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Főtevékenységek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hu-HU" sz="2200" b="1" dirty="0" smtClean="0">
                <a:latin typeface="Arial" pitchFamily="34" charset="0"/>
                <a:cs typeface="Arial" pitchFamily="34" charset="0"/>
              </a:rPr>
              <a:t>Zöld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város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kialakítása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főtevékenységen belül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a kijelölt akcióterületen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támogatható a városi zöld infrastruktúra hálózat rekonstrukciója / kialakítása közterületeken, ill. a konzorciumi partner tulajdonában lévő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területeken.</a:t>
            </a:r>
          </a:p>
          <a:p>
            <a:pPr lvl="0"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akcióterületre eső, többségi önkormányzati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tulajdonban lévő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területek és épületek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 klímatudatos, energiahatékony üzemeltetést biztosító módon történő megújítása, azok fenntartható üzemeltetése érdekében, nem épület jellegű építmények, létesítmények fenntartható, energiahatékony üzemeltetését biztosító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megújítása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akcióterületen önkormányzat vagy önkormányzati többségi tulajdonban lévő gazdasági társaság tulajdonába kerülő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szolgáltató épület kialakítása</a:t>
            </a:r>
          </a:p>
          <a:p>
            <a:pPr lvl="0" algn="just"/>
            <a:endParaRPr lang="hu-HU" sz="2400" dirty="0"/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996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TOP-2.1.3 Települési és Városi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környezetvédelmi infrastruktúra-fejlesztések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23528" y="1438198"/>
            <a:ext cx="8222482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belterületi csapadékvíz elvezetéssel a helyi vízkár veszélyeztetettség csökkentése, káresemények megelőzése, vízminőség javítása a vízgazdálkodás elveinek figyelembe vételével.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Fő támogatott tevékenységek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(belterület védelmében):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vízelvezető hálózat fejlesztése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vízkár elhárítás érdekében tározók építése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vízfolyások fejlesztése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töltések lokális fejlesztése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0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TOP-2.1.3 Települési és Városi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környezetvédelmi infrastruktúra-fejlesztések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23528" y="1556792"/>
            <a:ext cx="822248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Kapcsolódó tevékenységek: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fejlesztés során sérült közúthálózat helyreállítása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átereszek, kapubejárók átépítése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töltéskoronán kőzúzalékos burkolat építése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növényzet telepítése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keresztező műtárgyak kiváltása</a:t>
            </a:r>
          </a:p>
          <a:p>
            <a:pPr marL="457200" lvl="1" indent="0" algn="just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18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TOP-2.1.3 Települési és Városi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környezetvédelmi infrastruktúra-fejlesztések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23528" y="1438198"/>
            <a:ext cx="8222482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Fontosabb feltételek: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1" indent="-273050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vízelvezetés helyett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vízgazdálkodás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(vizek helyben tartására törekvés – ahol lehetséges)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1" indent="-273050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projektfejlesztés alatt szükséges a Területi Vízgazdálkodási Tanács támogató nyilatkozatát beszerezni </a:t>
            </a:r>
          </a:p>
          <a:p>
            <a:pPr marL="450850" lvl="1" indent="-273050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elmúlt 10 év káreseményeinek bemutatása a projekt-előkészítő tanulmányban</a:t>
            </a:r>
          </a:p>
          <a:p>
            <a:pPr marL="450850" lvl="1" indent="-273050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védendő terület épített környezetének értéke meg kell haladja a beruházás összegét</a:t>
            </a:r>
          </a:p>
          <a:p>
            <a:pPr marL="450850" lvl="1" indent="-273050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min. 1 db szemléletformáló akció lebonyolítása</a:t>
            </a:r>
          </a:p>
          <a:p>
            <a:pPr marL="450850" lvl="1" indent="-273050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95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 algn="ctr">
              <a:buNone/>
            </a:pP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MEGJELENŐ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TOP FELHÍVÁSOK SZAKMAI IRÁNYVONALAI</a:t>
            </a:r>
            <a:br>
              <a:rPr lang="hu-HU" b="1" dirty="0">
                <a:latin typeface="Arial" pitchFamily="34" charset="0"/>
                <a:cs typeface="Arial" pitchFamily="34" charset="0"/>
              </a:rPr>
            </a:br>
            <a:r>
              <a:rPr lang="hu-HU" b="1" dirty="0">
                <a:latin typeface="Arial" pitchFamily="34" charset="0"/>
                <a:cs typeface="Arial" pitchFamily="34" charset="0"/>
              </a:rPr>
              <a:t/>
            </a:r>
            <a:br>
              <a:rPr lang="hu-HU" b="1" dirty="0">
                <a:latin typeface="Arial" pitchFamily="34" charset="0"/>
                <a:cs typeface="Arial" pitchFamily="34" charset="0"/>
              </a:rPr>
            </a:br>
            <a:r>
              <a:rPr lang="hu-HU" b="1" i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prioritás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1146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2482" cy="4297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000" b="1" u="sng" dirty="0">
                <a:latin typeface="Arial" pitchFamily="34" charset="0"/>
                <a:cs typeface="Arial" panose="020B0604020202020204" pitchFamily="34" charset="0"/>
              </a:rPr>
              <a:t>Cél: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fenntartható közlekedés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feltételeinek a megteremtése 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CO2 kibocsátás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csökkentése és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az élhető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városi környezet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kialakítása érdekében.</a:t>
            </a:r>
          </a:p>
          <a:p>
            <a:pPr marL="0" indent="0" algn="just"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Főtevékenységek: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Kerékpárosbarát fejlesztések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Forgalomcsillapítás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közlekedésbiztonság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akadálymentesítés</a:t>
            </a:r>
          </a:p>
          <a:p>
            <a:pPr marL="457200" lvl="1" indent="-457200" algn="just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Kapcsolódó tevékenységek: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Közúti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közösségi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közlekedés: </a:t>
            </a:r>
          </a:p>
          <a:p>
            <a:pPr marL="457200" lvl="1" indent="0" algn="just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Forgalmi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épületek, forgalmi pálya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fejlesztése</a:t>
            </a:r>
          </a:p>
          <a:p>
            <a:pPr marL="457200" lvl="1" indent="0" algn="just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Forgalomirányítás, utastájékoztatás,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elektronikus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jegyrendszer fejlesztés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buFont typeface="Wingdings" pitchFamily="2" charset="2"/>
              <a:buChar char="Ø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008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cap="all" dirty="0" smtClean="0">
                <a:solidFill>
                  <a:schemeClr val="bg1"/>
                </a:solidFill>
                <a:latin typeface="Arial"/>
                <a:cs typeface="Arial"/>
              </a:rPr>
              <a:t>TOP-3.1.1 Fenntartható települési/városi közlekedésfejlesztés</a:t>
            </a:r>
            <a:r>
              <a:rPr lang="hu-HU" sz="2400" cap="small" dirty="0" smtClean="0">
                <a:solidFill>
                  <a:srgbClr val="FF0000"/>
                </a:solidFill>
              </a:rPr>
              <a:t/>
            </a:r>
            <a:br>
              <a:rPr lang="hu-HU" sz="2400" cap="small" dirty="0" smtClean="0">
                <a:solidFill>
                  <a:srgbClr val="FF0000"/>
                </a:solidFill>
              </a:rPr>
            </a:br>
            <a:endParaRPr lang="hu-HU" sz="2400" cap="small" dirty="0">
              <a:solidFill>
                <a:srgbClr val="FF0000"/>
              </a:solidFill>
            </a:endParaRPr>
          </a:p>
        </p:txBody>
      </p:sp>
      <p:pic>
        <p:nvPicPr>
          <p:cNvPr id="7" name="Kép hely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b="2923"/>
          <a:stretch>
            <a:fillRect/>
          </a:stretch>
        </p:blipFill>
        <p:spPr>
          <a:xfrm>
            <a:off x="6516216" y="3356992"/>
            <a:ext cx="1758280" cy="2157889"/>
          </a:xfrm>
        </p:spPr>
      </p:pic>
    </p:spTree>
    <p:extLst>
      <p:ext uri="{BB962C8B-B14F-4D97-AF65-F5344CB8AC3E}">
        <p14:creationId xmlns:p14="http://schemas.microsoft.com/office/powerpoint/2010/main" val="4119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2200" b="1" cap="all" dirty="0" smtClean="0">
                <a:solidFill>
                  <a:schemeClr val="bg1"/>
                </a:solidFill>
                <a:latin typeface="Arial"/>
                <a:cs typeface="Arial"/>
              </a:rPr>
              <a:t>TOP-3.1.1 Fenntartható települési/városi közlekedésfejlesztés</a:t>
            </a:r>
            <a:r>
              <a:rPr lang="hu-HU" sz="2400" cap="small" dirty="0">
                <a:latin typeface="+mj-lt"/>
              </a:rPr>
              <a:t/>
            </a:r>
            <a:br>
              <a:rPr lang="hu-HU" sz="2400" cap="small" dirty="0">
                <a:latin typeface="+mj-lt"/>
              </a:rPr>
            </a:br>
            <a:endParaRPr lang="hu-HU" sz="2400" cap="small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363272" cy="45316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200" b="1" u="sng" dirty="0" smtClean="0">
                <a:latin typeface="Arial" pitchFamily="34" charset="0"/>
                <a:cs typeface="Arial" pitchFamily="34" charset="0"/>
              </a:rPr>
              <a:t>Kiemelt szempontok:</a:t>
            </a:r>
            <a:endParaRPr lang="hu-HU" sz="2200" b="1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200" b="1" dirty="0">
                <a:latin typeface="Arial" pitchFamily="34" charset="0"/>
                <a:cs typeface="Arial" pitchFamily="34" charset="0"/>
              </a:rPr>
              <a:t>Kerékpárforgalmi hálózati tervet kell készíteni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 a beavatkozási területre vonatkozóan, amely megvalósításával</a:t>
            </a:r>
          </a:p>
          <a:p>
            <a:pPr lvl="1" algn="just"/>
            <a:r>
              <a:rPr lang="hu-HU" sz="2200" b="1" dirty="0">
                <a:latin typeface="Arial" pitchFamily="34" charset="0"/>
                <a:cs typeface="Arial" pitchFamily="34" charset="0"/>
              </a:rPr>
              <a:t>biztonságosan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 (a vonatkozó ÚT 2-1.203 (e-ÚT 03.04.11:2010) „Kerékpárforgalmi létesítmények tervezése” c. útügyi műszaki előírásnak (UME) és különösen az irányhelyesség elvének megfelelően);</a:t>
            </a:r>
          </a:p>
          <a:p>
            <a:pPr lvl="1" algn="just"/>
            <a:r>
              <a:rPr lang="hu-HU" sz="2200" b="1" dirty="0">
                <a:latin typeface="Arial" pitchFamily="34" charset="0"/>
                <a:cs typeface="Arial" pitchFamily="34" charset="0"/>
              </a:rPr>
              <a:t>kényelmesen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 (pl.: süllyesztett szegélyekkel, minimális létesítményváltással, lehetőség szerint elsőbbséggel, minimális szintkülönbséggel, forgalmi előnyben részesítéssel, megfelelő burkolaton vezetve, stb.);</a:t>
            </a:r>
          </a:p>
          <a:p>
            <a:pPr lvl="1" algn="just"/>
            <a:r>
              <a:rPr lang="hu-HU" sz="2200" b="1" dirty="0">
                <a:latin typeface="Arial" pitchFamily="34" charset="0"/>
                <a:cs typeface="Arial" pitchFamily="34" charset="0"/>
              </a:rPr>
              <a:t>közvetlenül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 (kitérőmentesen, a célállomások között a gépjármű közlekedéshez képest azonos vagy rövidebb távolságon)</a:t>
            </a:r>
          </a:p>
          <a:p>
            <a:pPr lvl="1" algn="just"/>
            <a:r>
              <a:rPr lang="hu-HU" sz="2200" dirty="0">
                <a:latin typeface="Arial" pitchFamily="34" charset="0"/>
                <a:cs typeface="Arial" pitchFamily="34" charset="0"/>
              </a:rPr>
              <a:t>kerékpározhatóvá, azaz kerékpárosbaráttá válik a beavatkozási terület valamennyi közlekedési útvonala.</a:t>
            </a:r>
          </a:p>
          <a:p>
            <a:pPr algn="just"/>
            <a:endParaRPr lang="hu-HU" sz="2400" dirty="0" smtClean="0"/>
          </a:p>
          <a:p>
            <a:pPr marL="0" indent="0" algn="just">
              <a:buNone/>
            </a:pPr>
            <a:endParaRPr lang="hu-HU" sz="2400" dirty="0" smtClean="0">
              <a:latin typeface="+mj-lt"/>
            </a:endParaRPr>
          </a:p>
          <a:p>
            <a:pPr algn="just"/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7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814486"/>
          </a:xfrm>
        </p:spPr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TOP-3.2.1 Önkormányzati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épületek energetikai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korszerűsítése</a:t>
            </a:r>
            <a:r>
              <a:rPr lang="hu-HU" sz="2200" dirty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sz="19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9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felhívás </a:t>
            </a:r>
            <a:r>
              <a:rPr lang="hu-HU" sz="19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célja: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intézkedés átfogó célja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az</a:t>
            </a: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 önkormányzati tulajdonú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intézmények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hatékonyabb energiahasználatának,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korszerűbb energiagazdálkodásának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elősegítése, amelyen belül alcélként jelenik meg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önkormányzatok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tulajdonában lévő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energiahatékonyságot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célzó felújítása és fejlesztése, amennyiben az egyes beruházások a fosszilis energiahordozókból származó üvegházhatású gázok (ÜHG) kibocsátásának csökkentését szolgálják;</a:t>
            </a:r>
          </a:p>
          <a:p>
            <a:pPr lvl="1" algn="just"/>
            <a:r>
              <a:rPr lang="hu-HU" sz="18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hazai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megújuló energiaforrások fokozottabb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használata.</a:t>
            </a:r>
          </a:p>
          <a:p>
            <a:pPr marL="0" lvl="1" indent="0" algn="just">
              <a:buNone/>
            </a:pPr>
            <a:endParaRPr lang="hu-HU" sz="19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 kizárólag önkormányzat, vagy 100 % önkormányzati tulajdonú GT kizárólagos tulajdonában álló épületekben működő, támogatható intézmények listája (~ közszolgáltatási funkciók, alapfokú oktatás) a Felhívásban szabályozott. Vegyes funkciójú épületek és iskolák is támogathatóak. </a:t>
            </a:r>
            <a:br>
              <a:rPr lang="hu-HU" sz="1900" dirty="0" smtClean="0">
                <a:latin typeface="Arial" pitchFamily="34" charset="0"/>
                <a:cs typeface="Arial" pitchFamily="34" charset="0"/>
              </a:rPr>
            </a:br>
            <a:r>
              <a:rPr lang="hu-HU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900" dirty="0" smtClean="0">
                <a:latin typeface="Arial" pitchFamily="34" charset="0"/>
                <a:cs typeface="Arial" pitchFamily="34" charset="0"/>
              </a:rPr>
            </a:br>
            <a:r>
              <a:rPr lang="hu-HU" sz="1900" dirty="0" smtClean="0">
                <a:latin typeface="Arial" pitchFamily="34" charset="0"/>
                <a:cs typeface="Arial" pitchFamily="34" charset="0"/>
              </a:rPr>
              <a:t>Egy épületre koncentráló és több épületet felölelő projektek egyaránt támogathatóak.  </a:t>
            </a:r>
          </a:p>
          <a:p>
            <a:pPr marL="0" lvl="1" indent="0" algn="just">
              <a:buNone/>
            </a:pPr>
            <a:endParaRPr lang="hu-HU" sz="19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Külsős szakemberek igénybevétele szükséges (épületenergetikai tanúsítvány kiállítása – kezdeti és végállapot valamint, ha szükséges, épületenergetikai átvilágítás).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Új eljárásrendi elemek alapelvei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3400" dirty="0">
                <a:latin typeface="Arial" pitchFamily="34" charset="0"/>
                <a:cs typeface="Arial" pitchFamily="34" charset="0"/>
              </a:rPr>
              <a:t>Közszférában </a:t>
            </a:r>
            <a:r>
              <a:rPr lang="hu-HU" sz="3400" b="1" dirty="0">
                <a:latin typeface="Arial" pitchFamily="34" charset="0"/>
                <a:cs typeface="Arial" pitchFamily="34" charset="0"/>
              </a:rPr>
              <a:t>versenyeztetés helyett</a:t>
            </a:r>
            <a:r>
              <a:rPr lang="hu-HU" sz="3400" dirty="0">
                <a:latin typeface="Arial" pitchFamily="34" charset="0"/>
                <a:cs typeface="Arial" pitchFamily="34" charset="0"/>
              </a:rPr>
              <a:t> fejlesztési igényekre történő fókuszálás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Ne legyen versenyeztetés, ahol nem szükséges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Költséges projektelőkészítés finanszírozása → struktúraváltás</a:t>
            </a:r>
          </a:p>
          <a:p>
            <a:pPr algn="just"/>
            <a:endParaRPr lang="hu-HU" sz="3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3400" dirty="0">
                <a:latin typeface="Arial" pitchFamily="34" charset="0"/>
                <a:cs typeface="Arial" pitchFamily="34" charset="0"/>
              </a:rPr>
              <a:t>O</a:t>
            </a:r>
            <a:r>
              <a:rPr lang="hu-HU" sz="3400" dirty="0" smtClean="0">
                <a:latin typeface="Arial" pitchFamily="34" charset="0"/>
                <a:cs typeface="Arial" pitchFamily="34" charset="0"/>
              </a:rPr>
              <a:t>lyan </a:t>
            </a:r>
            <a:r>
              <a:rPr lang="hu-HU" sz="3400" dirty="0">
                <a:latin typeface="Arial" pitchFamily="34" charset="0"/>
                <a:cs typeface="Arial" pitchFamily="34" charset="0"/>
              </a:rPr>
              <a:t>eljárásrend biztosítása, amely garantálja a </a:t>
            </a:r>
            <a:r>
              <a:rPr lang="hu-HU" sz="3400" b="1" dirty="0">
                <a:latin typeface="Arial" pitchFamily="34" charset="0"/>
                <a:cs typeface="Arial" pitchFamily="34" charset="0"/>
              </a:rPr>
              <a:t>területi alapú és helyi fejlesztési igényekre épülő forrásfelhasználást</a:t>
            </a:r>
            <a:r>
              <a:rPr lang="hu-HU" sz="3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Integrált Területi Programok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→ MJV-k, megyék hajtják végre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Területi Kiválasztási Rendszer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→ új eljárásrendi elem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2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TOP-3.2.1 Önkormányzati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épületek energetikai korszerűsítése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1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Főbb tevékenységek: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900" dirty="0" smtClean="0">
                <a:latin typeface="Arial" pitchFamily="34" charset="0"/>
                <a:cs typeface="Arial" pitchFamily="34" charset="0"/>
              </a:rPr>
              <a:t>Önkormányzati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tulajdonú épületek energiahatékonyság-központú fejlesztése, külső határoló szerkezeteik korszerűsítése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által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900" dirty="0">
                <a:latin typeface="Arial" pitchFamily="34" charset="0"/>
                <a:cs typeface="Arial" pitchFamily="34" charset="0"/>
              </a:rPr>
              <a:t>Fosszilis energiahordozó alapú hőtermelő berendezések és kapcsolódó hőleadó rendszerek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korszerűsítése</a:t>
            </a:r>
          </a:p>
          <a:p>
            <a:pPr lvl="0" algn="just"/>
            <a:r>
              <a:rPr lang="hu-HU" sz="1900" dirty="0">
                <a:latin typeface="Arial" pitchFamily="34" charset="0"/>
                <a:cs typeface="Arial" pitchFamily="34" charset="0"/>
              </a:rPr>
              <a:t>Biomassza alapú hőtermelő berendezések és kapcsolódó hőleadó rendszerek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korszerűsítése</a:t>
            </a:r>
          </a:p>
          <a:p>
            <a:pPr lvl="0" algn="just"/>
            <a:r>
              <a:rPr lang="hu-HU" sz="1900" dirty="0">
                <a:latin typeface="Arial" pitchFamily="34" charset="0"/>
                <a:cs typeface="Arial" pitchFamily="34" charset="0"/>
              </a:rPr>
              <a:t>Napkollektorok telepítése és hőközlő rendszerre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kötése</a:t>
            </a:r>
          </a:p>
          <a:p>
            <a:pPr lvl="0" algn="just"/>
            <a:r>
              <a:rPr lang="hu-HU" sz="1900" dirty="0">
                <a:latin typeface="Arial" pitchFamily="34" charset="0"/>
                <a:cs typeface="Arial" pitchFamily="34" charset="0"/>
              </a:rPr>
              <a:t>Maximum háztartási méretű kiserőmű (HMKE) fotovillamos rendszer kialakítása saját villamosenergia-igény kielégítése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céljából</a:t>
            </a:r>
          </a:p>
          <a:p>
            <a:pPr lvl="0" algn="just"/>
            <a:r>
              <a:rPr lang="hu-HU" sz="1900" dirty="0">
                <a:latin typeface="Arial" pitchFamily="34" charset="0"/>
                <a:cs typeface="Arial" pitchFamily="34" charset="0"/>
              </a:rPr>
              <a:t>Hőszivattyú rendszerek telepítése és hőközlő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rendszerekre</a:t>
            </a:r>
          </a:p>
          <a:p>
            <a:pPr lvl="0" algn="just"/>
            <a:r>
              <a:rPr lang="hu-HU" sz="1900" dirty="0">
                <a:latin typeface="Arial" pitchFamily="34" charset="0"/>
                <a:cs typeface="Arial" pitchFamily="34" charset="0"/>
              </a:rPr>
              <a:t>Fosszilis- vagy vegyes (fosszilis és megújuló egyaránt) energiaforrásokból táplálkozó központi fűtőműre vagy távfűtésre való csatlakozás megteremtése vagy hulladékhő-hasznosítást célzó berendezések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kialakítása</a:t>
            </a:r>
          </a:p>
          <a:p>
            <a:pPr algn="just"/>
            <a:r>
              <a:rPr lang="hu-HU" sz="1900" dirty="0" smtClean="0">
                <a:latin typeface="Arial" pitchFamily="34" charset="0"/>
                <a:cs typeface="Arial" pitchFamily="34" charset="0"/>
              </a:rPr>
              <a:t>3.2.1-ben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önállóan is választható, de csak megyei szinten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támogatott: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Önkormányzati Fenntartható Energia Akciótervek („SEAP”) illetve Fenntartható Energia- és Klíma Akciótervek („SECAP”) elkészítése</a:t>
            </a:r>
          </a:p>
          <a:p>
            <a:pPr lvl="0" algn="just"/>
            <a:endParaRPr lang="hu-HU" sz="18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34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TOP-3.2.1 Önkormányzati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épületek energetikai korszerűsítése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sz="18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Kapcsolódó tevékenységek: </a:t>
            </a:r>
          </a:p>
          <a:p>
            <a:pPr marL="0" lvl="0" indent="0" algn="just">
              <a:buNone/>
            </a:pPr>
            <a:endParaRPr lang="hu-HU" sz="18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Adott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épülethez kapcsolódó, már meglévő, kül- és beltéri világítási rendszerek korszerűsítése, intelligens világítási rendszerek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kiépítése</a:t>
            </a:r>
          </a:p>
          <a:p>
            <a:pPr lvl="0" algn="just"/>
            <a:r>
              <a:rPr lang="hu-HU" sz="2000" dirty="0">
                <a:latin typeface="Arial" pitchFamily="34" charset="0"/>
                <a:cs typeface="Arial" pitchFamily="34" charset="0"/>
              </a:rPr>
              <a:t>Központi szellőző- és légkondicionáló rendszerek korszerűsítése és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kialakítása</a:t>
            </a:r>
          </a:p>
          <a:p>
            <a:pPr marL="0" lvl="0" indent="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megyei SEAP-hoz illeszkedni kell, ha már elkészült!</a:t>
            </a:r>
          </a:p>
          <a:p>
            <a:pPr marL="0" lvl="0" indent="0" algn="just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36 hónap áll rendelkezésre, de közben több kötelező mérföldkő alkalmazása szükséges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standard eljárásrend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miatt már kidolgozottabb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projektötlettel lehet támogatást igényelni.</a:t>
            </a:r>
          </a:p>
          <a:p>
            <a:pPr marL="0" lvl="0" indent="0" algn="just">
              <a:buNone/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4349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 3.2.2 Önkormányzatok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által vezérelt helyi közcélú energiaellátás megvalósítása megújuló energiaforrások felhasználásával</a:t>
            </a:r>
            <a:r>
              <a:rPr lang="hu-HU" sz="2200" dirty="0"/>
              <a:t>	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hu-HU" sz="1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Főbb tevékenységek: </a:t>
            </a:r>
          </a:p>
          <a:p>
            <a:pPr lvl="0"/>
            <a:r>
              <a:rPr lang="hu-H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Saját (közcélú) fűtési, hűtési, villamos energia igény kielégítése biomassza alapú megújuló energiával</a:t>
            </a:r>
            <a:endParaRPr lang="hu-H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hu-H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Fosszilis tüzelőanyagot és a vegyes szén-biomassza alapanyagot használó  fűtőművek/erőművek átállítása tisztán biomassza alapú hő/ villamos energia/ kapcsolt hő és villamos energia termelésre/ vagy új biomassza alapú fűtőművek/erőművek létrehozása/ vagy olyan már meglévő, kizárólag  biomassza alapú fűtőművek/erőművek-re való csatlakozás </a:t>
            </a: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megteremtése. </a:t>
            </a:r>
            <a:endParaRPr lang="hu-H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Saját (közcélú) fűtési, hűtési, villamos energia igény kielégítése geotermikus energiával</a:t>
            </a:r>
            <a:endParaRPr lang="hu-H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hu-H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Meglévő geotermális kút vízhozamának növelése, vagy a meglévő mellé egy új geotermális kút létesítése, amennyiben a meglévő kút vízhozamának bővítése helyett ez fenntartható módon, gazdasági és műszaki szempontból egyaránt alátámasztottan indokoltabb megoldás jelent/ vagy igazolt hozammal rendelkező, fúrásra települő geotermális fűtőmű/ erőmű kialakítása / vagy olyan már meglévő, kizárólag geotermikus alapú fűtőmű/erőmű-re való csatlakozás </a:t>
            </a:r>
            <a:r>
              <a:rPr lang="hu-H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megteremtése. </a:t>
            </a:r>
            <a:endParaRPr lang="hu-H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hu-HU" sz="18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6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 3.2.2 Önkormányzatok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által vezérelt helyi közcélú energiaellátás megvalósítása megújuló energiaforrások felhasználásával</a:t>
            </a:r>
            <a:r>
              <a:rPr lang="hu-HU" sz="2200" dirty="0"/>
              <a:t>	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Napenergia alapú villamos erőművek létrehozása saját (közcélú) villamosenergia-igény kielégítése céljából</a:t>
            </a:r>
            <a:endParaRPr lang="hu-HU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hu-H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Napenergia hasznosító berendezések és azok rögzítő, tartó rendszere, a tetőszerkezeti teherhordó elemek megerősítése, a villamos hálózati csatlakozáshoz és a rendszerrel való műszakilag biztonságos működéshez szükséges eszközök és hálózati elemek (Pl. napelemek, tartó eszközök, állványok, túlfeszültség védelmi eszközök, inverter, akkumulátor amennyiben szükséges) </a:t>
            </a:r>
            <a:r>
              <a:rPr lang="hu-H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beépítése.</a:t>
            </a:r>
            <a:endParaRPr lang="hu-HU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3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Projekt </a:t>
            </a:r>
            <a:r>
              <a:rPr lang="hu-HU" sz="23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műszaki-szakmai tartalmával és a megvalósítással kapcsolatos </a:t>
            </a:r>
            <a:r>
              <a:rPr lang="hu-HU" sz="23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elvárások</a:t>
            </a:r>
            <a:endParaRPr lang="hu-HU" sz="23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r>
              <a:rPr lang="hu-H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Kisebb léptékű komplex térségi energetikai fejlesztés támogatott</a:t>
            </a:r>
          </a:p>
          <a:p>
            <a:pPr lvl="0">
              <a:spcBef>
                <a:spcPts val="600"/>
              </a:spcBef>
              <a:buFontTx/>
              <a:buChar char="-"/>
            </a:pPr>
            <a:r>
              <a:rPr lang="hu-H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helyben elérhető megújuló energiaforrások hasznosítása támogatott</a:t>
            </a:r>
          </a:p>
          <a:p>
            <a:pPr lvl="0" algn="just">
              <a:spcBef>
                <a:spcPts val="600"/>
              </a:spcBef>
              <a:buFontTx/>
              <a:buChar char="-"/>
            </a:pPr>
            <a:r>
              <a:rPr lang="hu-H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megújuló energiaforrást alkalmazni kívánó épületnek </a:t>
            </a:r>
            <a:r>
              <a:rPr lang="hu-H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 </a:t>
            </a:r>
            <a:r>
              <a:rPr lang="hu-H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kell felelnie a beruházás megkezdésekor hatályban lévő 7/2006 (V</a:t>
            </a:r>
            <a:r>
              <a:rPr lang="hu-H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24</a:t>
            </a:r>
            <a:r>
              <a:rPr lang="hu-H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 TNM rendelet 1. melléklet II. pontjának (fajlagos hőveszteség-tényezőre vonatkozó követelményértéknek</a:t>
            </a:r>
            <a:r>
              <a:rPr lang="hu-H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45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 3.2.2 Önkormányzatok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által vezérelt helyi közcélú energiaellátás megvalósítása megújuló energiaforrások felhasználásával</a:t>
            </a:r>
            <a:r>
              <a:rPr lang="hu-HU" sz="2200" dirty="0"/>
              <a:t>	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Csak </a:t>
            </a: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176/2008 (VI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30</a:t>
            </a: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 Kormányrendelet hatálya alá tartozó épületek vonhatók be az energiaellátásba</a:t>
            </a:r>
          </a:p>
          <a:p>
            <a:pPr lvl="0" algn="just">
              <a:spcBef>
                <a:spcPts val="600"/>
              </a:spcBef>
              <a:buFontTx/>
              <a:buChar char="-"/>
            </a:pP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Kizárólag 100 % önkormányzati tulajdonú, vagy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100 %-</a:t>
            </a: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önkormányzati tulajdonú gazdasági társaság kizárólagos birtokában lévő, közcéllal működtetett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épületek vonhatók be az energiaellátásba</a:t>
            </a:r>
            <a:endParaRPr lang="hu-HU" sz="20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Állami </a:t>
            </a: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vagy egyházi fenntartásba és/vagy működtetésbe átvett, </a:t>
            </a:r>
            <a:r>
              <a:rPr lang="hu-HU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önkormányzati tulajdonú</a:t>
            </a: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épületek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pl. iskola)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bevonhatók</a:t>
            </a:r>
          </a:p>
          <a:p>
            <a:pPr algn="just">
              <a:buFontTx/>
              <a:buChar char="-"/>
            </a:pPr>
            <a:r>
              <a:rPr lang="hu-H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Olyan projekt támogatható, ahol az energiatermelő rendszer üzemeltetését az Önkormányzat, vagy olyan közszolgáltató cég végzi, akivel az önkormányzat a 2012/21/EU bizottsági határozat szerinti közszolgáltatási szerződést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kötött</a:t>
            </a:r>
          </a:p>
          <a:p>
            <a:pPr algn="just">
              <a:buFontTx/>
              <a:buChar char="-"/>
            </a:pPr>
            <a:endParaRPr lang="hu-HU" sz="1800" dirty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5235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4114800"/>
          </a:xfrm>
        </p:spPr>
        <p:txBody>
          <a:bodyPr/>
          <a:lstStyle/>
          <a:p>
            <a:pPr marL="0" indent="0" algn="ctr">
              <a:buNone/>
            </a:pP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MEGJELENŐ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TOP FELHÍVÁSOK SZAKMAI IRÁNYVONALAI</a:t>
            </a:r>
            <a:br>
              <a:rPr lang="hu-HU" b="1" dirty="0">
                <a:latin typeface="Arial" pitchFamily="34" charset="0"/>
                <a:cs typeface="Arial" pitchFamily="34" charset="0"/>
              </a:rPr>
            </a:br>
            <a:r>
              <a:rPr lang="hu-HU" b="1" dirty="0">
                <a:latin typeface="Arial" pitchFamily="34" charset="0"/>
                <a:cs typeface="Arial" pitchFamily="34" charset="0"/>
              </a:rPr>
              <a:t/>
            </a:r>
            <a:br>
              <a:rPr lang="hu-HU" b="1" dirty="0">
                <a:latin typeface="Arial" pitchFamily="34" charset="0"/>
                <a:cs typeface="Arial" pitchFamily="34" charset="0"/>
              </a:rPr>
            </a:br>
            <a:r>
              <a:rPr lang="hu-HU" b="1" i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prioritás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30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TOP-4.1.1.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Egészségügyi alapellátás infrastrukturális fejlesztése </a:t>
            </a:r>
            <a:r>
              <a:rPr lang="hu-HU" sz="2000" dirty="0"/>
              <a:t>	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u="sng" dirty="0">
                <a:latin typeface="Arial" pitchFamily="34" charset="0"/>
                <a:cs typeface="Arial" pitchFamily="34" charset="0"/>
              </a:rPr>
              <a:t>Cél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az egészségügyi alapellátó-rendszer infrastrukturális fejlesztése az intézmények szolgáltatásainak és infrastrukturális feltételeinek korszerűsítését, a hozzáférés egyenlőtlenségeinek mérséklését célozza. </a:t>
            </a:r>
          </a:p>
          <a:p>
            <a:pPr marL="0" indent="0" algn="just">
              <a:buNone/>
            </a:pPr>
            <a:endParaRPr lang="hu-HU" sz="1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Célcsoportok: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háziorvosi, házi gyermekorvosi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ellátás,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fogorvosi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alapellátás,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alapellátáshoz kapcsolódó ügyeleti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ellátás,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védőnői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ellátás,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valamint</a:t>
            </a: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iskola-egészségügyi ellátás fejlesztése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TOP-4.1.1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Egészségügyi alapellátás infrastrukturális fejlesztése </a:t>
            </a:r>
            <a:r>
              <a:rPr lang="hu-HU" sz="2000" dirty="0"/>
              <a:t>	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45963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7200" b="1" u="sng" dirty="0">
                <a:latin typeface="Arial" pitchFamily="34" charset="0"/>
                <a:cs typeface="Arial" pitchFamily="34" charset="0"/>
              </a:rPr>
              <a:t>Önállóan támogatható </a:t>
            </a:r>
            <a:r>
              <a:rPr lang="hu-HU" sz="7200" b="1" u="sng" dirty="0" smtClean="0">
                <a:latin typeface="Arial" pitchFamily="34" charset="0"/>
                <a:cs typeface="Arial" pitchFamily="34" charset="0"/>
              </a:rPr>
              <a:t>tevékenységek:</a:t>
            </a:r>
            <a:endParaRPr lang="hu-HU" sz="7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7200" dirty="0" smtClean="0">
                <a:latin typeface="Arial" pitchFamily="34" charset="0"/>
                <a:cs typeface="Arial" pitchFamily="34" charset="0"/>
              </a:rPr>
              <a:t>Egészségügyi alapellátás infrastruktúra fejlesztése, ezen belül támogatható:</a:t>
            </a:r>
          </a:p>
          <a:p>
            <a:pPr lvl="0" algn="just"/>
            <a:r>
              <a:rPr lang="hu-HU" sz="72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egészségügyi alapellátásoknak helyt adó helyiségek felújítása, átépítése, bővítése, </a:t>
            </a:r>
            <a:r>
              <a:rPr lang="hu-HU" sz="7200" dirty="0" smtClean="0">
                <a:latin typeface="Arial" pitchFamily="34" charset="0"/>
                <a:cs typeface="Arial" pitchFamily="34" charset="0"/>
              </a:rPr>
              <a:t>meglévő 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– jelenleg más funkciót betöltő – épületben történő kialakítása, valamint </a:t>
            </a:r>
            <a:r>
              <a:rPr lang="hu-HU" sz="72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helyiség/épület építése. </a:t>
            </a:r>
          </a:p>
          <a:p>
            <a:pPr marL="355600" indent="-355600" algn="just">
              <a:buNone/>
            </a:pPr>
            <a:r>
              <a:rPr lang="hu-HU" sz="7200" b="1" u="sng" dirty="0" smtClean="0">
                <a:latin typeface="Arial" pitchFamily="34" charset="0"/>
                <a:cs typeface="Arial" pitchFamily="34" charset="0"/>
              </a:rPr>
              <a:t>Főbb </a:t>
            </a:r>
            <a:r>
              <a:rPr lang="hu-HU" sz="7200" b="1" u="sng" dirty="0">
                <a:latin typeface="Arial" pitchFamily="34" charset="0"/>
                <a:cs typeface="Arial" pitchFamily="34" charset="0"/>
              </a:rPr>
              <a:t>önállóan nem támogatható, választható tevékenységek:</a:t>
            </a:r>
            <a:endParaRPr lang="hu-HU" sz="7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Eszközbeszerzés</a:t>
            </a:r>
            <a:endParaRPr lang="hu-HU" sz="7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Iskola-egészségügyi ellátás fejlesztése</a:t>
            </a: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Mozgó szakorvosi szolgálat 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részére helyiség biztosítása, kialakítása.</a:t>
            </a: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Megújuló energiaforrás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ok használata </a:t>
            </a: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Parkoló-férőhely és akadálymentes parkoló-férőhely létesítése</a:t>
            </a: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Udvarfelújítás,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 telekhatáron belüli terület-rendezés, parkosítás.</a:t>
            </a:r>
          </a:p>
          <a:p>
            <a:pPr lvl="0" algn="just"/>
            <a:r>
              <a:rPr lang="hu-HU" sz="7200" b="1" dirty="0">
                <a:latin typeface="Arial" pitchFamily="34" charset="0"/>
                <a:cs typeface="Arial" pitchFamily="34" charset="0"/>
              </a:rPr>
              <a:t>Járműbeszerzés</a:t>
            </a:r>
            <a:r>
              <a:rPr lang="hu-HU" sz="7200" dirty="0">
                <a:latin typeface="Arial" pitchFamily="34" charset="0"/>
                <a:cs typeface="Arial" pitchFamily="34" charset="0"/>
              </a:rPr>
              <a:t>: személygépkocsi, segédmotor-kerékpár, kerékpár beszerzése.</a:t>
            </a:r>
          </a:p>
          <a:p>
            <a:pPr marL="355600" lvl="0" indent="-355600" algn="just">
              <a:buNone/>
            </a:pPr>
            <a:r>
              <a:rPr lang="hu-HU" sz="7200" i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hu-HU" sz="7200" i="1" dirty="0">
                <a:latin typeface="Arial" pitchFamily="34" charset="0"/>
                <a:cs typeface="Arial" pitchFamily="34" charset="0"/>
              </a:rPr>
              <a:t>	Az</a:t>
            </a:r>
            <a:r>
              <a:rPr lang="hu-HU" sz="7200" i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7200" b="1" i="1" dirty="0">
                <a:latin typeface="Arial" pitchFamily="34" charset="0"/>
                <a:cs typeface="Arial" pitchFamily="34" charset="0"/>
              </a:rPr>
              <a:t>önkormányzati tulajdonban lévő lakás </a:t>
            </a:r>
            <a:r>
              <a:rPr lang="hu-HU" sz="7200" i="1" dirty="0">
                <a:latin typeface="Arial" pitchFamily="34" charset="0"/>
                <a:cs typeface="Arial" pitchFamily="34" charset="0"/>
              </a:rPr>
              <a:t>felújítása, korszerűsítése, bővítése a háziorvos, házi gyermekorvos, fogorvos és védőnő lakhatásának biztosítására. (TOP-4.1.1. esetében)</a:t>
            </a:r>
            <a:endParaRPr lang="hu-HU" sz="7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06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TOP-4.1.1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Egészségügyi alapellátás infrastrukturális fejlesztése </a:t>
            </a:r>
            <a:r>
              <a:rPr lang="hu-HU" sz="2200" dirty="0"/>
              <a:t>	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07524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u="sng" dirty="0">
                <a:latin typeface="Arial" pitchFamily="34" charset="0"/>
                <a:cs typeface="Arial" pitchFamily="34" charset="0"/>
              </a:rPr>
              <a:t>Fő szakmai-műszaki elvárások: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Kizárólag meglévő, működő praxisok/védőnői szolgálatok fejlesztése támogatható.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Új alapellátási szolgáltatás (praxis) létesítése nem támogatható.</a:t>
            </a:r>
          </a:p>
          <a:p>
            <a:pPr lvl="0"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támogatható azon szolgáltatások fejlesztése, amely nem rendelkezik érvényes működési engedéllyel (kivéve: új építés, ingatlankiváltás, funkciójukat vesztett épületek hasznosítása, valamint funkcióváltás esetét, melyek esetében a működési engedély megszerzése a projekt záró beszámoló elfogadásának feltétele) és OEP finanszírozási szerződéssel.</a:t>
            </a:r>
          </a:p>
          <a:p>
            <a:pPr lvl="0" algn="just"/>
            <a:r>
              <a:rPr lang="hu-HU" sz="1800" dirty="0">
                <a:latin typeface="Arial" pitchFamily="34" charset="0"/>
                <a:cs typeface="Arial" pitchFamily="34" charset="0"/>
              </a:rPr>
              <a:t>Amennyiben a projekt benyújtásának időpontjában a fejlesztéssel érintett védőnői szolgálat/háziorvosi/fogorvosi/iskola-egészségügyi szolgáltató praxis betöltetlen, a Támogatást igénylőnek a Támogatási Szerződésben a támogatás visszafizetésének terhe mellett vállalnia szükséges, hogy projektzárásig a praxis betöltésre kerül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38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TOP-4.2.1 A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szociális alapszolgáltatások infrastruktúrájának bővítése, fejlesztése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2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A szociális alapszolgáltatások elérhetővé tétele a szolgáltatáshiányos településeken élők számára új szolgáltatások infrastruktúrájának megteremtésével, új férőhelyek kialakításával és már működő ellátások infrastrukturális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fejlesztésével.</a:t>
            </a:r>
          </a:p>
          <a:p>
            <a:pPr marL="0" indent="0" algn="just"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támogatandó </a:t>
            </a:r>
            <a:r>
              <a:rPr lang="hu-HU" sz="2200" b="1" u="sng" dirty="0"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2200" b="1" u="sng" dirty="0" smtClean="0">
                <a:latin typeface="Arial" pitchFamily="34" charset="0"/>
                <a:cs typeface="Arial" pitchFamily="34" charset="0"/>
              </a:rPr>
              <a:t>alapszolgáltatások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étkeztetés,</a:t>
            </a:r>
            <a:r>
              <a:rPr lang="hu-HU" sz="2200" i="1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jelzőrendszeres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házi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segítségnyújtás (2017-től),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közösségi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ellátások,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támogató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szolgáltatás,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utcai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szociális munka,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nappali ellátások,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család-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és gyermekjóléti szolgálat/központ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hu-H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A 2014-2020 programozási időszak végrehajtásának nemzeti szabályozása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A nemzeti szabályozás alapja: </a:t>
            </a:r>
          </a:p>
          <a:p>
            <a:pPr algn="ctr">
              <a:buNone/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a 2014-2020 programozási időszakban az egyes európai uniós alapokból származó támogatások felhasználási rendjéről szóló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272/2014. (XI. 5.) Korm.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rendelet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Mellékletei: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Egységes Működési Kézikönyv (EMK)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Szakpolitikai felelősök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Irányító hatóságok és közreműködő szervezetek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A kifizetési igénylésben benyújtandó, elszámolható költségek valódiságát igazoló alátámasztó dokumentumok köre (Mátrix)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Nemzeti szabályozás az elszámolható költségekről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31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TOP-4.2.1 </a:t>
            </a:r>
            <a:r>
              <a:rPr lang="hu-H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szociális alapszolgáltatások infrastruktúrájának bővítése, fejlesztése</a:t>
            </a:r>
            <a:endParaRPr lang="hu-H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Önállóan támogatható tevékenységek: </a:t>
            </a:r>
          </a:p>
          <a:p>
            <a:pPr marL="0" indent="0" algn="just">
              <a:buNone/>
            </a:pPr>
            <a:endParaRPr lang="hu-HU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A) Infrastruktúra </a:t>
            </a:r>
            <a:r>
              <a:rPr lang="hu-HU" dirty="0">
                <a:latin typeface="Arial" pitchFamily="34" charset="0"/>
                <a:cs typeface="Arial" pitchFamily="34" charset="0"/>
              </a:rPr>
              <a:t>fejlesztése: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férőhely bővítése,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átalakítás, felújítás (beleértve az épületgépészetet is),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új szolgáltatás létrehozása,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étkeztetéshez szükséges konyha kialakítása, fejlesztése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az alapszolgáltatásokhoz kapcsolódó IKT infrastruktúra fejlesztése, hálózati rendszerek kiépítése,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ülső </a:t>
            </a:r>
            <a:r>
              <a:rPr lang="hu-HU" dirty="0">
                <a:latin typeface="Arial" pitchFamily="34" charset="0"/>
                <a:cs typeface="Arial" pitchFamily="34" charset="0"/>
              </a:rPr>
              <a:t>terek (udvar, zöld terület) kialakítása, átalakítása, felújítása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B) Eszközbeszerzés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4278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hu-HU" sz="2400" b="1" u="sng" dirty="0" smtClean="0">
                <a:latin typeface="Arial" pitchFamily="34" charset="0"/>
                <a:cs typeface="Arial" pitchFamily="34" charset="0"/>
              </a:rPr>
              <a:t>Választható </a:t>
            </a:r>
            <a:r>
              <a:rPr lang="hu-HU" sz="2400" b="1" u="sng" dirty="0">
                <a:latin typeface="Arial" pitchFamily="34" charset="0"/>
                <a:cs typeface="Arial" pitchFamily="34" charset="0"/>
              </a:rPr>
              <a:t>tevékenységek:</a:t>
            </a:r>
          </a:p>
          <a:p>
            <a:pPr algn="just">
              <a:lnSpc>
                <a:spcPct val="90000"/>
              </a:lnSpc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megvalósuló tevékenységek részeként családbarát funkciók elhelyezése, kialakítása (pl.: játszósarok);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hatályos jogszabályokban minimálisan előírt számú parkoló-férőhely és akadálymentes parkoló-férőhely fejlesztése;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megújuló energiaforrások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alkalmazása</a:t>
            </a:r>
          </a:p>
          <a:p>
            <a:pPr algn="just">
              <a:lnSpc>
                <a:spcPct val="90000"/>
              </a:lnSpc>
            </a:pPr>
            <a:endParaRPr lang="hu-HU" sz="45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TOP-4.2.1 </a:t>
            </a:r>
            <a:r>
              <a:rPr lang="hu-H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szociális alapszolgáltatások infrastruktúrájának bővítése, fejlesztése</a:t>
            </a:r>
            <a:endParaRPr lang="hu-H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9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b="1" u="sng" dirty="0">
                <a:latin typeface="Arial" pitchFamily="34" charset="0"/>
                <a:cs typeface="Arial" pitchFamily="34" charset="0"/>
              </a:rPr>
              <a:t>Fontosabb feltételek: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Új férőhely/kapacitás létrehozásakor a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Nemzeti Rehabilitációs és Szociális Hivatal </a:t>
            </a:r>
            <a:r>
              <a:rPr lang="hu-HU" dirty="0">
                <a:latin typeface="Arial" pitchFamily="34" charset="0"/>
                <a:cs typeface="Arial" pitchFamily="34" charset="0"/>
              </a:rPr>
              <a:t>támogató nyilatkozata szükséges.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A fejlesztésnek helyi szükségleteken kell alapulnia, amit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igényfelméréssel</a:t>
            </a:r>
            <a:r>
              <a:rPr lang="hu-HU" dirty="0">
                <a:latin typeface="Arial" pitchFamily="34" charset="0"/>
                <a:cs typeface="Arial" pitchFamily="34" charset="0"/>
              </a:rPr>
              <a:t> szükséges indokolni.</a:t>
            </a:r>
          </a:p>
          <a:p>
            <a:pPr lvl="0" algn="just"/>
            <a:r>
              <a:rPr lang="hu-HU" b="1" dirty="0">
                <a:latin typeface="Arial" pitchFamily="34" charset="0"/>
                <a:cs typeface="Arial" pitchFamily="34" charset="0"/>
              </a:rPr>
              <a:t>Idősek nappali ellátása </a:t>
            </a:r>
            <a:r>
              <a:rPr lang="hu-HU" dirty="0">
                <a:latin typeface="Arial" pitchFamily="34" charset="0"/>
                <a:cs typeface="Arial" pitchFamily="34" charset="0"/>
              </a:rPr>
              <a:t>esetén csak azon nappali ellátások fejleszthetők, melyek magasabb szükségletű személyeket (demens betegek) látnak el, DE új szolgáltatás és férőhelybővítés nem lehetséges.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A fejlesztésnek illeszkednie kell a helyi önkormányzat/kistérség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szociális szolgáltatástervezési koncepciójához</a:t>
            </a:r>
            <a:r>
              <a:rPr lang="hu-HU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hu-HU" dirty="0">
                <a:latin typeface="Arial" pitchFamily="34" charset="0"/>
                <a:cs typeface="Arial" pitchFamily="34" charset="0"/>
              </a:rPr>
              <a:t>2 db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személygépkocsi </a:t>
            </a:r>
            <a:r>
              <a:rPr lang="hu-HU" dirty="0">
                <a:latin typeface="Arial" pitchFamily="34" charset="0"/>
                <a:cs typeface="Arial" pitchFamily="34" charset="0"/>
              </a:rPr>
              <a:t>/ 1 db 9 személyes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mikrobusz</a:t>
            </a:r>
            <a:r>
              <a:rPr lang="hu-HU" dirty="0">
                <a:latin typeface="Arial" pitchFamily="34" charset="0"/>
                <a:cs typeface="Arial" pitchFamily="34" charset="0"/>
              </a:rPr>
              <a:t> és/vagy 1 db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segédmotor-kerékpár</a:t>
            </a:r>
            <a:r>
              <a:rPr lang="hu-HU" dirty="0">
                <a:latin typeface="Arial" pitchFamily="34" charset="0"/>
                <a:cs typeface="Arial" pitchFamily="34" charset="0"/>
              </a:rPr>
              <a:t>, és/vagy ellátásszervezési oldalról indokolt mennyiségű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kerékpár</a:t>
            </a:r>
            <a:r>
              <a:rPr lang="hu-HU" dirty="0">
                <a:latin typeface="Arial" pitchFamily="34" charset="0"/>
                <a:cs typeface="Arial" pitchFamily="34" charset="0"/>
              </a:rPr>
              <a:t> beszerzése támogatható.</a:t>
            </a:r>
          </a:p>
          <a:p>
            <a:pPr algn="just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TOP-4.2.1 </a:t>
            </a:r>
            <a:r>
              <a:rPr lang="hu-H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szociális alapszolgáltatások infrastruktúrájának bővítése, fejlesztése</a:t>
            </a:r>
            <a:endParaRPr lang="hu-H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52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TOP-4.3.1 Leromlott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városi területek rehabilitációja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29600" cy="4086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leszakadó vagy leszakadással fenyegetett városrészeken koncentráltan megnyilvánuló társadalmi-fizikai-gazdasági problémák komplex módon való kezelése a területen élők társadalmi integrációjának elősegítésének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érdekében.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izárólag 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városi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jogállású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településeken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akcióterület kijelölése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kizárólag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olyan területen történhet, amelyen található a 314/2015. (XI. 8.) Korm. rendelet 10. mellékletében foglalt kritériumoknak megfelelő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szegregált vagy szegregációval veszélyeztetett terület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infrastrukturális beavatkozásokat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programok (ESZA) a TOP-5.2.1 (megye) intézkedés finanszíroz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TOP-4.3.1 Leromlott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városi területek rehabilitációja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568952" cy="468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Fő tevékenységek: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Társasházak, lakásszövetkezetek közös részeinek korszerűsítése</a:t>
            </a:r>
          </a:p>
          <a:p>
            <a:pPr marL="0" indent="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(homlokzat hőszigetelése, nyílászárócserék, lapostető szigetelések, lépcsőház felújítások)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Szociális bérlakások kialakítása, komfortosítása, korszerűsítése.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Integrált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városi területen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lakásvásárlás és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felújítás, új építés, szociális bérlakás céljára, szegregátumból kiköltözők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számára.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Roma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nemzetiségi önkormányzati, családsegítő,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munkás irodahelyiség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kialakítása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Közösségi célú épület/helyiség kialakítása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Polgárőrség épületének kialakítása, felújítása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Térfigyelő kamerarendszer kiépítése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Közterület felújítások, építések (parkok, terek, járdák, utak, parkolók, kerékpárutak)</a:t>
            </a:r>
          </a:p>
          <a:p>
            <a:pPr marL="0" indent="0" algn="just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20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TOP-4.3.1 Leromlott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városi területek rehabilitációja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568952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Fő szakmai-műszaki elvárások: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ITS illeszkedés legkésőbb a projektfejlesztés során. (Ennek hiányában az ESZA felhívásból támogatható a dokumentum elkészítése.)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van szegregációval veszélyeztetett terület és szegregátum is, úgy előbb a szegregátumot kell fejleszteni.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Elvárás a kapcsolódós ESZA programok lebonyolítása. Ezek előbb induljanak és később fejeződjenek be, mint az infrastrukturális fejlesztések.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Szegregátum estében van lehetőség a felkészült családok/lakosok integrált területre költöztetésére. (Ebben az esetben szigorú szabályok vannak az integrált területen az összeköltöztetés szabályaira.)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projekt összköltség min. 30 % arányában lakófunkciós tevékenységet kell megvalósítani.</a:t>
            </a:r>
          </a:p>
          <a:p>
            <a:pPr algn="just">
              <a:buFont typeface="Wingdings" pitchFamily="2" charset="2"/>
              <a:buChar char="Ø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 algn="ctr">
              <a:buNone/>
            </a:pPr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MEGJELENŐ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TOP FELHÍVÁSOK SZAKMAI IRÁNYVONALAI</a:t>
            </a:r>
            <a:br>
              <a:rPr lang="hu-HU" b="1" dirty="0">
                <a:latin typeface="Arial" pitchFamily="34" charset="0"/>
                <a:cs typeface="Arial" pitchFamily="34" charset="0"/>
              </a:rPr>
            </a:br>
            <a:r>
              <a:rPr lang="hu-HU" b="1" dirty="0">
                <a:latin typeface="Arial" pitchFamily="34" charset="0"/>
                <a:cs typeface="Arial" pitchFamily="34" charset="0"/>
              </a:rPr>
              <a:t/>
            </a:r>
            <a:br>
              <a:rPr lang="hu-HU" b="1" dirty="0">
                <a:latin typeface="Arial" pitchFamily="34" charset="0"/>
                <a:cs typeface="Arial" pitchFamily="34" charset="0"/>
              </a:rPr>
            </a:br>
            <a:r>
              <a:rPr lang="hu-HU" b="1" i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prioritás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452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1152" y="1196752"/>
            <a:ext cx="8229600" cy="4691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400" b="1" u="sng" dirty="0">
                <a:latin typeface="Arial" pitchFamily="34" charset="0"/>
                <a:cs typeface="Arial" panose="020B0604020202020204" pitchFamily="34" charset="0"/>
              </a:rPr>
              <a:t>Cél</a:t>
            </a:r>
            <a:r>
              <a:rPr lang="hu-HU" sz="1400" b="1" u="sng" dirty="0" smtClean="0">
                <a:latin typeface="Arial" pitchFamily="34" charset="0"/>
                <a:cs typeface="Arial" panose="020B0604020202020204" pitchFamily="34" charset="0"/>
              </a:rPr>
              <a:t>: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megyei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önkormányzatok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vezetésével,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az egész megyére kiterjedően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létrejövő és, vagy már működő foglalkoztatási együttműködések, partnerségek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(paktumok) hozzájussanak azon forrásokhoz, melyek segítségével - a kialakított stratégiájuk mentén - képzési és foglalkoztatási programjaikat megvalósíthatják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A fejlesztések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kétszintű beavatkozás keretében kerülnek megvalósításra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: megyei és helyi szinten. A támogatás célja, hogy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megyei szinten átfogó, országos paktum-rendszer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jöjjön létre, melynek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alapjait a helyi megállapodások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alkotják. Megyei szinten pedig a megyei paktumok ernyőszervezeti feladatokat is ellátnak.</a:t>
            </a:r>
          </a:p>
          <a:p>
            <a:pPr marL="0" indent="0" algn="just">
              <a:buNone/>
            </a:pPr>
            <a:r>
              <a:rPr lang="hu-H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keret: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16,107 milliárd Ft  </a:t>
            </a:r>
          </a:p>
          <a:p>
            <a:pPr marL="0" indent="0" algn="just">
              <a:buNone/>
            </a:pPr>
            <a:endParaRPr lang="hu-H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Főbb tevékenységek: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foglalkoztatási megállapodások létrehozása, működtetéses és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munkaerőpiaci programok megvalósítása, célcsoport képzése, foglalkoztatása.</a:t>
            </a:r>
          </a:p>
          <a:p>
            <a:pPr marL="0" indent="0" algn="just">
              <a:buNone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Egyéb kapcsolódó tevékenységek: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Helyi termék- vagy szolgáltatásfejlesztés,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Nem mezőgazdasági vagy elsődleges feldolgozású élelmiszer-termékekhez kapcsolódó tevékenységek,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Befektetés ösztönzés, ágazati gazdaságfejlesztés.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79512" y="1886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cap="all" dirty="0" smtClean="0">
                <a:solidFill>
                  <a:prstClr val="white"/>
                </a:solidFill>
                <a:latin typeface="Arial"/>
                <a:cs typeface="Arial"/>
              </a:rPr>
              <a:t>TOP 5.1.1 </a:t>
            </a:r>
            <a:r>
              <a:rPr lang="hu-HU" sz="2000" b="1" cap="all" dirty="0">
                <a:solidFill>
                  <a:prstClr val="white"/>
                </a:solidFill>
                <a:latin typeface="Arial"/>
                <a:cs typeface="Arial"/>
              </a:rPr>
              <a:t>Megyei szintű foglalkoztatási megállapodások, foglalkoztatási-gazdaságfejlesztési együttműködések </a:t>
            </a:r>
            <a:r>
              <a:rPr lang="hu-HU" sz="2300" b="1" cap="all" dirty="0">
                <a:solidFill>
                  <a:prstClr val="white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18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31640"/>
            <a:ext cx="8229600" cy="4617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400" b="1" u="sng" dirty="0" smtClean="0">
                <a:latin typeface="Arial" pitchFamily="34" charset="0"/>
                <a:cs typeface="Arial" panose="020B0604020202020204" pitchFamily="34" charset="0"/>
              </a:rPr>
              <a:t>Fontosabb feltételek: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széleskörű partnerség létrehozása (önkormányzat(ok), állami/nem állami/civil szervezetek, vállalkozások, képző intézmények),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támogatási szerződés hatálybalépését követő 6 hónapon belül legalább 2 partneri találkozó megtartása és elfogadott gazdasági-foglalkoztatási stratégia, majd ennek megvalósítása a projekt keretében,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együttműködés az NGM Munkaerőpiacért és Szakképzésért Felelős Államtitkárságával,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Kormányhivatal kötelező konzorciumi partner,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Magyar Kereskedelmi és Iparkamara bevonása,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már működő együttműködéseknek is meg kell felelniük a felhívás követelményeinek,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megyénként csak egy támogatási kérelem nyújtható be,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célcsoport: az adott térségben munkát vállalni szándékozó, álláskereső hátrányos helyzetű személyek és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inaktívak,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munkaerőpiaci programok megvalósítása, célcsoport képzése foglalkoztatása,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megyei paktum nem lehet területi átfedésben az MJV paktumával (TOP-6.8.2), ugyanakkor a helyi (TOP-5.1.2) paktumokkal nincs területi lehatárolás,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kérelem benyújtására kizárólag konzorciumi formában van lehetőség, a konzorcium vezetőként kizárólag a megyei jogú város önkormányzata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jelölhető meg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azzal, hogy a konzorciumba kötelező bevonni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megyei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kormányhivatalt.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cap="all" dirty="0" smtClean="0">
                <a:solidFill>
                  <a:prstClr val="white"/>
                </a:solidFill>
                <a:latin typeface="Arial"/>
                <a:cs typeface="Arial"/>
              </a:rPr>
              <a:t>TOP 5.1.1 </a:t>
            </a:r>
            <a:r>
              <a:rPr lang="hu-HU" sz="2000" b="1" cap="all" dirty="0">
                <a:solidFill>
                  <a:prstClr val="white"/>
                </a:solidFill>
                <a:latin typeface="Arial"/>
                <a:cs typeface="Arial"/>
              </a:rPr>
              <a:t>Megyei szintű foglalkoztatási megállapodások, foglalkoztatási-gazdaságfejlesztési együttműködések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16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1152" y="1196752"/>
            <a:ext cx="8229600" cy="4691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400" b="1" u="sng" dirty="0">
                <a:latin typeface="Arial" pitchFamily="34" charset="0"/>
                <a:cs typeface="Arial" panose="020B0604020202020204" pitchFamily="34" charset="0"/>
              </a:rPr>
              <a:t>Cél</a:t>
            </a:r>
            <a:r>
              <a:rPr lang="hu-HU" sz="1400" b="1" u="sng" dirty="0" smtClean="0">
                <a:latin typeface="Arial" pitchFamily="34" charset="0"/>
                <a:cs typeface="Arial" panose="020B0604020202020204" pitchFamily="34" charset="0"/>
              </a:rPr>
              <a:t>: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helyi szintem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létrejövő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és, vagy már működő foglalkoztatási együttműködések, partnerségek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(paktumok) hozzájussanak azon forrásokhoz, melyek segítségével - a kialakított stratégiájuk mentén - képzési és foglalkoztatási programjaikat megvalósíthatják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A fejlesztések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kétszintű beavatkozás keretében kerülnek megvalósításra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: megyei és helyi szinten. A támogatás célja, hogy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megyei szinten átfogó, országos paktum-rendszer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jöjjön létre, melynek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alapjait a helyi megállapodások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alkotják. Megyei szinten pedig a megyei paktumok ernyőszervezeti feladatokat is ellátnak.</a:t>
            </a:r>
          </a:p>
          <a:p>
            <a:pPr marL="0" indent="0" algn="just">
              <a:buNone/>
            </a:pPr>
            <a:r>
              <a:rPr lang="hu-H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keret: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18,634 milliárd Ft  </a:t>
            </a:r>
          </a:p>
          <a:p>
            <a:pPr marL="0" indent="0" algn="just">
              <a:buNone/>
            </a:pPr>
            <a:endParaRPr lang="hu-H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Főbb tevékenységek: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foglalkoztatási megállapodások létrehozása, működtetéses és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munkaerőpiaci programok megvalósítása, célcsoport képzése, foglalkoztatása.</a:t>
            </a:r>
          </a:p>
          <a:p>
            <a:pPr marL="0" indent="0" algn="just">
              <a:buNone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Egyéb kapcsolódó tevékenységek: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Helyi termék- vagy szolgáltatásfejlesztés,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Nem mezőgazdasági vagy elsődleges feldolgozású élelmiszer-termékekhez kapcsolódó tevékenységek,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Befektetés ösztönzés, ágazati gazdaságfejlesztés.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79512" y="1886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cap="all" dirty="0" smtClean="0">
                <a:solidFill>
                  <a:prstClr val="white"/>
                </a:solidFill>
                <a:latin typeface="Arial"/>
                <a:cs typeface="Arial"/>
              </a:rPr>
              <a:t>TOP 5.1.2 </a:t>
            </a:r>
            <a:r>
              <a:rPr lang="hu-HU" sz="2000" b="1" cap="all" dirty="0">
                <a:solidFill>
                  <a:prstClr val="white"/>
                </a:solidFill>
                <a:latin typeface="Arial"/>
                <a:cs typeface="Arial"/>
              </a:rPr>
              <a:t>Helyi foglalkoztatási együttműködések	</a:t>
            </a:r>
          </a:p>
        </p:txBody>
      </p:sp>
    </p:spTree>
    <p:extLst>
      <p:ext uri="{BB962C8B-B14F-4D97-AF65-F5344CB8AC3E}">
        <p14:creationId xmlns:p14="http://schemas.microsoft.com/office/powerpoint/2010/main" val="10358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Területi szereplő szerepe a végrehajtási rendszerben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340769"/>
            <a:ext cx="8712968" cy="45365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A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területi </a:t>
            </a:r>
            <a:r>
              <a:rPr lang="hu-HU" b="1" u="sng" dirty="0" smtClean="0">
                <a:latin typeface="Arial" pitchFamily="34" charset="0"/>
                <a:cs typeface="Arial" pitchFamily="34" charset="0"/>
              </a:rPr>
              <a:t>szereplő,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mint új elem </a:t>
            </a:r>
            <a:r>
              <a:rPr lang="hu-HU" dirty="0">
                <a:latin typeface="Arial" pitchFamily="34" charset="0"/>
                <a:cs typeface="Arial" pitchFamily="34" charset="0"/>
              </a:rPr>
              <a:t>megjelenése a 272/2014. (XI. 5.) Korm. rendeletben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600" dirty="0">
                <a:latin typeface="Arial" pitchFamily="34" charset="0"/>
                <a:cs typeface="Arial" pitchFamily="34" charset="0"/>
              </a:rPr>
              <a:t>Összeállítja az </a:t>
            </a:r>
            <a:r>
              <a:rPr lang="hu-HU" sz="2600" b="1" u="sng" dirty="0">
                <a:latin typeface="Arial" pitchFamily="34" charset="0"/>
                <a:cs typeface="Arial" pitchFamily="34" charset="0"/>
              </a:rPr>
              <a:t>integrált területi programot</a:t>
            </a:r>
            <a:r>
              <a:rPr lang="hu-HU" sz="2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és a </a:t>
            </a:r>
            <a:r>
              <a:rPr lang="hu-HU" sz="2600" b="1" dirty="0">
                <a:latin typeface="Arial" pitchFamily="34" charset="0"/>
                <a:cs typeface="Arial" pitchFamily="34" charset="0"/>
              </a:rPr>
              <a:t>területi kiválasztási kritériumokat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, kezdeményezi azok módosítását</a:t>
            </a:r>
          </a:p>
          <a:p>
            <a:pPr algn="just"/>
            <a:r>
              <a:rPr lang="hu-HU" sz="2600" b="1" u="sng" dirty="0">
                <a:latin typeface="Arial" pitchFamily="34" charset="0"/>
                <a:cs typeface="Arial" pitchFamily="34" charset="0"/>
              </a:rPr>
              <a:t>Véleményezi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 az irányító hatóság által megküldött </a:t>
            </a:r>
            <a:r>
              <a:rPr lang="hu-HU" sz="2600" b="1" dirty="0">
                <a:latin typeface="Arial" pitchFamily="34" charset="0"/>
                <a:cs typeface="Arial" pitchFamily="34" charset="0"/>
              </a:rPr>
              <a:t>felhívást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és megadja a </a:t>
            </a:r>
            <a:r>
              <a:rPr lang="hu-HU" sz="2600" b="1" dirty="0">
                <a:latin typeface="Arial" pitchFamily="34" charset="0"/>
                <a:cs typeface="Arial" pitchFamily="34" charset="0"/>
              </a:rPr>
              <a:t>területi szempontú értékelési szempontokat</a:t>
            </a:r>
          </a:p>
          <a:p>
            <a:pPr algn="just"/>
            <a:r>
              <a:rPr lang="hu-HU" sz="2600" b="1" u="sng" dirty="0">
                <a:latin typeface="Arial" pitchFamily="34" charset="0"/>
                <a:cs typeface="Arial" pitchFamily="34" charset="0"/>
              </a:rPr>
              <a:t>Adatot szolgáltat</a:t>
            </a:r>
            <a:r>
              <a:rPr lang="hu-HU" sz="2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az irányító hatóság részére a többéves nemzeti keret és az éves fejlesztési keret összeállításához</a:t>
            </a:r>
          </a:p>
          <a:p>
            <a:pPr algn="just"/>
            <a:r>
              <a:rPr lang="hu-HU" sz="2600" b="1" dirty="0">
                <a:latin typeface="Arial" pitchFamily="34" charset="0"/>
                <a:cs typeface="Arial" pitchFamily="34" charset="0"/>
              </a:rPr>
              <a:t>Végrehajtja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 az integrált területi programot</a:t>
            </a:r>
          </a:p>
          <a:p>
            <a:pPr marL="914400" lvl="1" indent="-914400" algn="just">
              <a:buNone/>
            </a:pPr>
            <a:endParaRPr lang="hu-H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914400" algn="just">
              <a:buNone/>
            </a:pPr>
            <a:r>
              <a:rPr lang="hu-HU" sz="2600" dirty="0">
                <a:latin typeface="Arial" pitchFamily="34" charset="0"/>
                <a:cs typeface="Arial" pitchFamily="34" charset="0"/>
              </a:rPr>
              <a:t>Tervezési jogkörbe utalt források rögzítése:</a:t>
            </a:r>
          </a:p>
          <a:p>
            <a:pPr lvl="0" algn="just"/>
            <a:r>
              <a:rPr lang="hu-HU" sz="2600" b="1" dirty="0">
                <a:latin typeface="Arial" pitchFamily="34" charset="0"/>
                <a:cs typeface="Arial" pitchFamily="34" charset="0"/>
              </a:rPr>
              <a:t>TOP: </a:t>
            </a:r>
            <a:r>
              <a:rPr lang="hu-HU" sz="2600" dirty="0">
                <a:latin typeface="Arial" pitchFamily="34" charset="0"/>
                <a:cs typeface="Arial" pitchFamily="34" charset="0"/>
              </a:rPr>
              <a:t>1702/2014. (XII. 3.) Korm. h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atározat</a:t>
            </a:r>
            <a:endParaRPr lang="hu-H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31640"/>
            <a:ext cx="8229600" cy="4617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400" b="1" u="sng" dirty="0" smtClean="0">
                <a:latin typeface="Arial" pitchFamily="34" charset="0"/>
                <a:cs typeface="Arial" panose="020B0604020202020204" pitchFamily="34" charset="0"/>
              </a:rPr>
              <a:t>Fontosabb feltételek: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széleskörű partnerség létrehozása (önkormányzat(ok), állami/nem állami/civil szervezetek, vállalkozások, képző intézmények),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támogatási szerződés hatálybalépését követő 6 hónapon belül legalább 2 partneri találkozó megtartása és elfogadott gazdasági-foglalkoztatási stratégia, majd ennek megvalósítása a projekt keretében,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együttműködés az NGM Munkaerőpiacért és Szakképzésért Felelős Államtitkárságával,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Kormányhivatal kötelező konzorciumi partner,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Magyar Kereskedelmi és Iparkamara bevonása,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már működő együttműködéseknek is meg kell felelniük a felhívás követelményeinek,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célcsoport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: az adott térségben munkát vállalni szándékozó, álláskereső hátrányos helyzetű személyek és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inaktívak,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munkaerőpiaci programok megvalósítása, célcsoport képzése foglalkoztatása,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helyi paktumok/foglalkoztatási megállapodások területi hatályát maga a partnerség határozza meg azzal, hogy az illetékes megye közigazgatási határát nem lépheti túl és nem lehet átfedésben a megyei jogú város, vagy más helyi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paktummal/partnerséggel,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kérelem benyújtására kizárólag konzorciumi formában van lehetőség,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konzorciumba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kötelező bevonni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megyei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kormányhivatalt. Konzorcium vezető lehet a megyei kormányhivatal, önkormányzat, képzőintézmény, civil szervezet önkormányzati nonprofit gazdasági társaság.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cap="all" dirty="0" smtClean="0">
                <a:solidFill>
                  <a:prstClr val="white"/>
                </a:solidFill>
                <a:latin typeface="Arial"/>
                <a:cs typeface="Arial"/>
              </a:rPr>
              <a:t>TOP 5.1.2 </a:t>
            </a:r>
            <a:r>
              <a:rPr lang="hu-HU" sz="2000" b="1" cap="all" dirty="0">
                <a:solidFill>
                  <a:prstClr val="white"/>
                </a:solidFill>
                <a:latin typeface="Arial"/>
                <a:cs typeface="Arial"/>
              </a:rPr>
              <a:t>Helyi foglalkoztatási együttműködések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773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TOP-5.2.1 A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társadalmi együttműködés erősítését szolgáló helyi szintű komplex programok </a:t>
            </a:r>
            <a:r>
              <a:rPr lang="hu-HU" sz="2400" cap="small" dirty="0">
                <a:latin typeface="Arial" pitchFamily="34" charset="0"/>
                <a:cs typeface="Arial" pitchFamily="34" charset="0"/>
              </a:rPr>
              <a:t/>
            </a:r>
            <a:br>
              <a:rPr lang="hu-HU" sz="2400" cap="small" dirty="0">
                <a:latin typeface="Arial" pitchFamily="34" charset="0"/>
                <a:cs typeface="Arial" pitchFamily="34" charset="0"/>
              </a:rPr>
            </a:br>
            <a:endParaRPr lang="hu-HU" sz="24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Fő tevékenységek:</a:t>
            </a:r>
          </a:p>
          <a:p>
            <a:pPr marL="0" indent="0" algn="just">
              <a:buNone/>
            </a:pPr>
            <a:endParaRPr lang="hu-HU" sz="1000" b="1" u="sng" dirty="0" smtClean="0">
              <a:latin typeface="Arial" pitchFamily="34" charset="0"/>
              <a:cs typeface="Arial" pitchFamily="34" charset="0"/>
            </a:endParaRP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társadalmi együttműködést és beilleszkedést segítő programok 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közösségfejlesztő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folyamatos szociális munka biztosítása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foglalkoztatás elősegítése (képzések, programok, de bértámogatás nincs)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formális oktatáson kívüli fejlesztő és oktatási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 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egészségügyi, mentálhigiénés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lakhatás legalizálását és adósságkezelést szorgalmazó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társadalmi befogadást célzó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b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űnmegelőzést, a közbiztonság javítását elősegítő programok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AZ ITP VÉGREHAJTÁSA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sz="half" idx="1"/>
          </p:nvPr>
        </p:nvSpPr>
        <p:spPr>
          <a:xfrm>
            <a:off x="457200" y="1677374"/>
            <a:ext cx="3606636" cy="4362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Jogszabály által meghatározott feladatok:</a:t>
            </a:r>
          </a:p>
          <a:p>
            <a:pPr marL="342900" lvl="2"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összeállítja az integrált területi programot és kezdeményezheti annak módosítását,</a:t>
            </a:r>
          </a:p>
          <a:p>
            <a:pPr marL="342900" lvl="2"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véleményezi az irányító hatóság által megküldött felhívást,</a:t>
            </a:r>
          </a:p>
          <a:p>
            <a:pPr marL="342900" lvl="2"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adatot szolgáltat az irányító hatóság részére az éves fejlesztési keret összeállításához,</a:t>
            </a:r>
          </a:p>
          <a:p>
            <a:pPr indent="-254000" algn="just">
              <a:buFont typeface="Wingdings" pitchFamily="2" charset="2"/>
              <a:buChar char="Ø"/>
              <a:tabLst>
                <a:tab pos="269875" algn="l"/>
              </a:tabLst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végrehajtja az integrált területi programot</a:t>
            </a:r>
          </a:p>
          <a:p>
            <a:pPr marL="88900" indent="0" algn="just">
              <a:buNone/>
              <a:tabLst>
                <a:tab pos="269875" algn="l"/>
              </a:tabLst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Végrehajtói feladatkör:</a:t>
            </a:r>
          </a:p>
          <a:p>
            <a:pPr lvl="0"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közreműködés a felhívások elkészítésében,</a:t>
            </a:r>
          </a:p>
          <a:p>
            <a:pPr lvl="0"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részvétel az értékelés és a döntési javaslat elkészítésének folyamatában,</a:t>
            </a:r>
          </a:p>
          <a:p>
            <a:pPr lvl="0"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végrehajtás nyomon követése,</a:t>
            </a:r>
          </a:p>
          <a:p>
            <a:pPr indent="-254000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forrásfelhasználás nyomon követése</a:t>
            </a:r>
            <a:endParaRPr lang="hu-HU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196752"/>
            <a:ext cx="767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A területi szereplő feladatai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17" y="1638280"/>
            <a:ext cx="46386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Új eljárásrend hozzáadott értékei</a:t>
            </a:r>
            <a:endParaRPr lang="hu-HU" sz="2200" b="1" cap="all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23528" y="1339624"/>
            <a:ext cx="8568952" cy="437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defTabSz="914400">
              <a:spcBef>
                <a:spcPct val="20000"/>
              </a:spcBef>
              <a:buFont typeface="Wingdings" pitchFamily="2" charset="2"/>
              <a:buChar char="ü"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defTabSz="91440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ITP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forrásallokáció </a:t>
            </a:r>
            <a:r>
              <a:rPr lang="hu-HU" sz="22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hu-HU" sz="2200" b="1" dirty="0">
                <a:latin typeface="Arial" pitchFamily="34" charset="0"/>
                <a:cs typeface="Arial" pitchFamily="34" charset="0"/>
                <a:sym typeface="Symbol"/>
              </a:rPr>
              <a:t>Integrált fejlesztések</a:t>
            </a:r>
          </a:p>
          <a:p>
            <a:pPr marL="342900" indent="-342900" algn="just" defTabSz="91440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2200" dirty="0">
                <a:latin typeface="Arial" pitchFamily="34" charset="0"/>
                <a:cs typeface="Arial" pitchFamily="34" charset="0"/>
                <a:sym typeface="Symbol"/>
              </a:rPr>
              <a:t>ITP forrásfelhasználási módok  </a:t>
            </a:r>
            <a:r>
              <a:rPr lang="hu-HU" sz="2200" b="1" dirty="0">
                <a:latin typeface="Arial" pitchFamily="34" charset="0"/>
                <a:cs typeface="Arial" pitchFamily="34" charset="0"/>
                <a:sym typeface="Symbol"/>
              </a:rPr>
              <a:t>Térségspecifikus beavatkozások</a:t>
            </a:r>
            <a:endParaRPr lang="hu-HU" sz="2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defTabSz="91440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2200" dirty="0">
                <a:latin typeface="Arial" pitchFamily="34" charset="0"/>
                <a:cs typeface="Arial" pitchFamily="34" charset="0"/>
              </a:rPr>
              <a:t>ITP ütemezés </a:t>
            </a:r>
            <a:r>
              <a:rPr lang="hu-HU" sz="22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Tervezhetőség, kiszámíthatóság</a:t>
            </a:r>
          </a:p>
          <a:p>
            <a:pPr marL="342900" indent="-342900" algn="just" defTabSz="914400">
              <a:spcBef>
                <a:spcPct val="20000"/>
              </a:spcBef>
              <a:buFont typeface="Wingdings" pitchFamily="2" charset="2"/>
              <a:buChar char="ü"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defTabSz="914400">
              <a:spcBef>
                <a:spcPct val="20000"/>
              </a:spcBef>
              <a:buFont typeface="Wingdings" pitchFamily="2" charset="2"/>
              <a:buChar char="ü"/>
            </a:pP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algn="just" defTabSz="91440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 Hatékony </a:t>
            </a:r>
            <a:r>
              <a:rPr lang="hu-HU" sz="2200" b="1" dirty="0">
                <a:latin typeface="Arial" pitchFamily="34" charset="0"/>
                <a:cs typeface="Arial" pitchFamily="34" charset="0"/>
              </a:rPr>
              <a:t>beavatkozások, eredményes forrásfelhasználás</a:t>
            </a:r>
          </a:p>
          <a:p>
            <a:pPr lvl="1" defTabSz="9144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4040448" y="3314328"/>
            <a:ext cx="825604" cy="778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5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085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Területi Kiválasztási Rendszer (TKR) I.</a:t>
            </a:r>
            <a:b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Integrált Területi Programok (ITP)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42108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megyei és megyei jogú városi önkormányzatok (MJV)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integrált területi programokat (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ITP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dolgoznak ki az indikatív, tervezési keretük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terhére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Az ITP olyan dokumentum, amely a helyi igényekkel összhangban a rendelkezésre álló TOP forráskeretek felhasználásának szerkezetét, elvárt eredményeit és ütemezését támasztja alá.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TOP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esetén az integrált területi programok lefedik a teljes operatív programot (kivéve CLLD)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ITP tartalmi elemei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ITP megnevezése (NFK döntés)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ITP-t  végrehajtó területi szereplő megnevezése (NFK döntés)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ITP teljes 7 éves forráskerete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(NFK döntés)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ITP-ben megtett indikátor vállalások 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(NFK döntés)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Az intézkedések, valamint tematikus célkitűzés szerinti forrásallokáció 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(NFK döntés)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Forrás-felhasználási módok</a:t>
            </a:r>
          </a:p>
          <a:p>
            <a:pPr algn="just">
              <a:buFont typeface="Wingdings" pitchFamily="2" charset="2"/>
              <a:buChar char="Ø"/>
            </a:pPr>
            <a:endParaRPr lang="hu-HU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6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6173</TotalTime>
  <Words>4719</Words>
  <Application>Microsoft Office PowerPoint</Application>
  <PresentationFormat>Diavetítés a képernyőre (4:3 oldalarány)</PresentationFormat>
  <Paragraphs>552</Paragraphs>
  <Slides>62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3" baseType="lpstr">
      <vt:lpstr>Office-téma</vt:lpstr>
      <vt:lpstr>Fejlesztési lehetőségek a Terület – és Településfejlesztési Operatív Program keretében</vt:lpstr>
      <vt:lpstr>TOP stratégiai célja</vt:lpstr>
      <vt:lpstr>ELŐZMÉNYEK</vt:lpstr>
      <vt:lpstr>Új eljárásrendi elemek alapelvei</vt:lpstr>
      <vt:lpstr>A 2014-2020 programozási időszak végrehajtásának nemzeti szabályozása</vt:lpstr>
      <vt:lpstr>Területi szereplő szerepe a végrehajtási rendszerben</vt:lpstr>
      <vt:lpstr>AZ ITP VÉGREHAJTÁSA</vt:lpstr>
      <vt:lpstr>Új eljárásrend hozzáadott értékei</vt:lpstr>
      <vt:lpstr>Területi Kiválasztási Rendszer (TKR) I. Integrált Területi Programok (ITP)</vt:lpstr>
      <vt:lpstr>Területi Kiválasztási Rendszer (TKR) II. Integrált Területi Programok (ITP)</vt:lpstr>
      <vt:lpstr>Területi Kiválasztási Rendszer (TKR) III.</vt:lpstr>
      <vt:lpstr>  </vt:lpstr>
      <vt:lpstr>MEGJELENŐ TOP FELHÍVÁSOK SZAKMAI IRÁNYVONALAI  1. prioritás</vt:lpstr>
      <vt:lpstr>TOP-1.1.1 Ipari parkok, iparterületek fejlesztése</vt:lpstr>
      <vt:lpstr>TOP-1.1.1 Ipari parkok, iparterületek fejlesztése</vt:lpstr>
      <vt:lpstr>TOP-1.1.1 Ipari parkok, iparterületek fejlesztése</vt:lpstr>
      <vt:lpstr>PowerPoint bemutató</vt:lpstr>
      <vt:lpstr>TOP-1.1.3 Helyi gazdaságfejlesztés</vt:lpstr>
      <vt:lpstr>TOP-1.1.3 Helyi gazdaságfejlesztés</vt:lpstr>
      <vt:lpstr>TOP-1.2.1. Társadalmi és környezeti szempontból fenntartható turizmusfejlesztés</vt:lpstr>
      <vt:lpstr>TOP-1.2.1. Társadalmi és környezeti szempontból fenntartható turizmusfejlesztés</vt:lpstr>
      <vt:lpstr> TOP-1.3.1. A gazdaságfejlesztést és a munkaerő mobilitás ösztönzését szolgáló közlekedésfejlesztés    </vt:lpstr>
      <vt:lpstr>TOP-1.3.1. A gazdaságfejlesztést és a munkaerő mobilitás ösztönzését szolgáló közlekedésfejlesztés</vt:lpstr>
      <vt:lpstr>TOP-1.3.1. A gazdaságfejlesztést és a munkaerő mobilitás ösztönzését szolgáló közlekedésfejlesztés</vt:lpstr>
      <vt:lpstr>TOP-1.4.1. Családbarát, munkába állást segítő intézmények, közszolgáltatások fejlesztése </vt:lpstr>
      <vt:lpstr>TOP-1.4.1. Családbarát, munkába állást segítő intézmények, közszolgáltatások fejlesztése </vt:lpstr>
      <vt:lpstr>TOP-1.4.1. Családbarát, munkába állást segítő intézmények, közszolgáltatások fejlesztése</vt:lpstr>
      <vt:lpstr>PowerPoint bemutató</vt:lpstr>
      <vt:lpstr>TOP-2.1. Gazdaságélénkítő és népességmegtartó településfejlesztés </vt:lpstr>
      <vt:lpstr>TOP-2.1.1. Barnamezős területek rehabilitációja </vt:lpstr>
      <vt:lpstr>TOP-2.1.1. Barnamezős területek rehabilitációja</vt:lpstr>
      <vt:lpstr>TOP-2.1.2 Zöld város kialakítása </vt:lpstr>
      <vt:lpstr>TOP-2.1.3 Települési és Városi környezetvédelmi infrastruktúra-fejlesztések </vt:lpstr>
      <vt:lpstr>TOP-2.1.3 Települési és Városi környezetvédelmi infrastruktúra-fejlesztések </vt:lpstr>
      <vt:lpstr>TOP-2.1.3 Települési és Városi környezetvédelmi infrastruktúra-fejlesztések </vt:lpstr>
      <vt:lpstr>PowerPoint bemutató</vt:lpstr>
      <vt:lpstr>PowerPoint bemutató</vt:lpstr>
      <vt:lpstr>TOP-3.1.1 Fenntartható települési/városi közlekedésfejlesztés </vt:lpstr>
      <vt:lpstr>TOP-3.2.1 Önkormányzati épületek energetikai korszerűsítése </vt:lpstr>
      <vt:lpstr>TOP-3.2.1 Önkormányzati épületek energetikai korszerűsítése </vt:lpstr>
      <vt:lpstr>TOP-3.2.1 Önkormányzati épületek energetikai korszerűsítése </vt:lpstr>
      <vt:lpstr>TOP 3.2.2 Önkormányzatok által vezérelt helyi közcélú energiaellátás megvalósítása megújuló energiaforrások felhasználásával  </vt:lpstr>
      <vt:lpstr>TOP 3.2.2 Önkormányzatok által vezérelt helyi közcélú energiaellátás megvalósítása megújuló energiaforrások felhasználásával  </vt:lpstr>
      <vt:lpstr>TOP 3.2.2 Önkormányzatok által vezérelt helyi közcélú energiaellátás megvalósítása megújuló energiaforrások felhasználásával  </vt:lpstr>
      <vt:lpstr>PowerPoint bemutató</vt:lpstr>
      <vt:lpstr>TOP-4.1.1. Egészségügyi alapellátás infrastrukturális fejlesztése   </vt:lpstr>
      <vt:lpstr>TOP-4.1.1 Egészségügyi alapellátás infrastrukturális fejlesztése   </vt:lpstr>
      <vt:lpstr>TOP-4.1.1 Egészségügyi alapellátás infrastrukturális fejlesztése  </vt:lpstr>
      <vt:lpstr>TOP-4.2.1 A szociális alapszolgáltatások infrastruktúrájának bővítése, fejlesztése </vt:lpstr>
      <vt:lpstr>TOP-4.2.1 A  szociális alapszolgáltatások infrastruktúrájának bővítése, fejlesztése</vt:lpstr>
      <vt:lpstr>TOP-4.2.1 A  szociális alapszolgáltatások infrastruktúrájának bővítése, fejlesztése</vt:lpstr>
      <vt:lpstr>TOP-4.2.1 A  szociális alapszolgáltatások infrastruktúrájának bővítése, fejlesztése</vt:lpstr>
      <vt:lpstr>TOP-4.3.1 Leromlott városi területek rehabilitációja </vt:lpstr>
      <vt:lpstr>TOP-4.3.1 Leromlott városi területek rehabilitációja </vt:lpstr>
      <vt:lpstr>TOP-4.3.1 Leromlott városi területek rehabilitációja </vt:lpstr>
      <vt:lpstr>PowerPoint bemutató</vt:lpstr>
      <vt:lpstr>PowerPoint bemutató</vt:lpstr>
      <vt:lpstr>PowerPoint bemutató</vt:lpstr>
      <vt:lpstr>PowerPoint bemutató</vt:lpstr>
      <vt:lpstr>PowerPoint bemutató</vt:lpstr>
      <vt:lpstr>TOP-5.2.1 A társadalmi együttműködés erősítését szolgáló helyi szintű komplex programok  </vt:lpstr>
      <vt:lpstr>  KÖSZÖNÖM A FIGYELMET!  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Tapsonyi Tünde</cp:lastModifiedBy>
  <cp:revision>673</cp:revision>
  <cp:lastPrinted>2015-09-09T07:44:33Z</cp:lastPrinted>
  <dcterms:created xsi:type="dcterms:W3CDTF">2014-03-03T11:13:53Z</dcterms:created>
  <dcterms:modified xsi:type="dcterms:W3CDTF">2015-12-10T17:27:30Z</dcterms:modified>
</cp:coreProperties>
</file>